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7" r:id="rId2"/>
    <p:sldId id="261" r:id="rId3"/>
    <p:sldId id="264" r:id="rId4"/>
    <p:sldId id="265" r:id="rId5"/>
    <p:sldId id="266" r:id="rId6"/>
    <p:sldId id="267" r:id="rId7"/>
    <p:sldId id="268" r:id="rId8"/>
    <p:sldId id="270" r:id="rId9"/>
    <p:sldId id="274" r:id="rId10"/>
    <p:sldId id="279" r:id="rId11"/>
    <p:sldId id="282" r:id="rId12"/>
    <p:sldId id="350" r:id="rId13"/>
    <p:sldId id="351" r:id="rId14"/>
    <p:sldId id="280" r:id="rId15"/>
    <p:sldId id="287" r:id="rId16"/>
    <p:sldId id="288" r:id="rId17"/>
    <p:sldId id="291" r:id="rId18"/>
    <p:sldId id="326" r:id="rId19"/>
    <p:sldId id="292" r:id="rId20"/>
    <p:sldId id="327" r:id="rId21"/>
    <p:sldId id="328" r:id="rId22"/>
    <p:sldId id="299" r:id="rId23"/>
    <p:sldId id="300" r:id="rId24"/>
    <p:sldId id="304" r:id="rId25"/>
    <p:sldId id="301" r:id="rId26"/>
    <p:sldId id="310" r:id="rId27"/>
    <p:sldId id="355" r:id="rId28"/>
    <p:sldId id="353" r:id="rId29"/>
    <p:sldId id="329" r:id="rId30"/>
    <p:sldId id="330" r:id="rId31"/>
    <p:sldId id="331" r:id="rId32"/>
    <p:sldId id="332" r:id="rId33"/>
    <p:sldId id="333" r:id="rId34"/>
    <p:sldId id="336" r:id="rId35"/>
    <p:sldId id="334" r:id="rId36"/>
    <p:sldId id="335" r:id="rId37"/>
    <p:sldId id="337" r:id="rId38"/>
    <p:sldId id="338" r:id="rId39"/>
    <p:sldId id="339" r:id="rId40"/>
    <p:sldId id="340" r:id="rId41"/>
    <p:sldId id="341" r:id="rId42"/>
    <p:sldId id="342" r:id="rId43"/>
    <p:sldId id="343" r:id="rId44"/>
    <p:sldId id="344" r:id="rId45"/>
    <p:sldId id="345" r:id="rId46"/>
    <p:sldId id="346" r:id="rId47"/>
    <p:sldId id="347" r:id="rId48"/>
    <p:sldId id="318" r:id="rId49"/>
    <p:sldId id="319" r:id="rId50"/>
    <p:sldId id="320" r:id="rId51"/>
    <p:sldId id="323" r:id="rId52"/>
    <p:sldId id="322" r:id="rId53"/>
    <p:sldId id="35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50" autoAdjust="0"/>
    <p:restoredTop sz="94660"/>
  </p:normalViewPr>
  <p:slideViewPr>
    <p:cSldViewPr snapToGrid="0">
      <p:cViewPr varScale="1">
        <p:scale>
          <a:sx n="66" d="100"/>
          <a:sy n="66" d="100"/>
        </p:scale>
        <p:origin x="154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panose="020B0502020202020204" pitchFamily="34" charset="0"/>
                <a:ea typeface="+mn-ea"/>
                <a:cs typeface="+mn-cs"/>
              </a:defRPr>
            </a:pPr>
            <a:r>
              <a:rPr lang="en-US" sz="1200" b="0" i="0" baseline="0">
                <a:solidFill>
                  <a:schemeClr val="tx1"/>
                </a:solidFill>
                <a:effectLst/>
                <a:latin typeface="Century Gothic" panose="020B0502020202020204" pitchFamily="34" charset="0"/>
              </a:rPr>
              <a:t>Average number of </a:t>
            </a:r>
            <a:r>
              <a:rPr lang="en-US" sz="1200" b="0" i="0" u="sng" baseline="0">
                <a:solidFill>
                  <a:schemeClr val="tx1"/>
                </a:solidFill>
                <a:effectLst/>
                <a:latin typeface="Century Gothic" panose="020B0502020202020204" pitchFamily="34" charset="0"/>
              </a:rPr>
              <a:t>reviews</a:t>
            </a:r>
            <a:r>
              <a:rPr lang="en-US" sz="1200" b="0" i="0" baseline="0">
                <a:solidFill>
                  <a:schemeClr val="tx1"/>
                </a:solidFill>
                <a:effectLst/>
                <a:latin typeface="Century Gothic" panose="020B0502020202020204" pitchFamily="34" charset="0"/>
              </a:rPr>
              <a:t> consumers need to see to find them useful in choosing a hospital</a:t>
            </a:r>
            <a:endParaRPr lang="en-US" sz="1400">
              <a:solidFill>
                <a:schemeClr val="tx1"/>
              </a:solidFill>
              <a:effectLst/>
              <a:latin typeface="Century Gothic" panose="020B0502020202020204" pitchFamily="34" charset="0"/>
            </a:endParaRPr>
          </a:p>
        </c:rich>
      </c:tx>
      <c:layout>
        <c:manualLayout>
          <c:xMode val="edge"/>
          <c:yMode val="edge"/>
          <c:x val="0.13279044066860099"/>
          <c:y val="2.9239766081871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3"/>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0-F80D-4B65-A7E0-217F1917745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Millennials</c:v>
                </c:pt>
                <c:pt idx="1">
                  <c:v>Gen X</c:v>
                </c:pt>
                <c:pt idx="2">
                  <c:v>Boomers</c:v>
                </c:pt>
                <c:pt idx="3">
                  <c:v>Silent</c:v>
                </c:pt>
              </c:strCache>
            </c:strRef>
          </c:cat>
          <c:val>
            <c:numRef>
              <c:f>Sheet1!$B$2:$B$5</c:f>
              <c:numCache>
                <c:formatCode>0</c:formatCode>
                <c:ptCount val="4"/>
                <c:pt idx="0">
                  <c:v>17</c:v>
                </c:pt>
                <c:pt idx="1">
                  <c:v>14</c:v>
                </c:pt>
                <c:pt idx="2">
                  <c:v>10</c:v>
                </c:pt>
                <c:pt idx="3">
                  <c:v>5</c:v>
                </c:pt>
              </c:numCache>
            </c:numRef>
          </c:val>
          <c:extLst>
            <c:ext xmlns:c16="http://schemas.microsoft.com/office/drawing/2014/chart" uri="{C3380CC4-5D6E-409C-BE32-E72D297353CC}">
              <c16:uniqueId val="{00000000-B97D-4E2D-939D-AB5CF0433C2C}"/>
            </c:ext>
          </c:extLst>
        </c:ser>
        <c:dLbls>
          <c:showLegendKey val="0"/>
          <c:showVal val="0"/>
          <c:showCatName val="0"/>
          <c:showSerName val="0"/>
          <c:showPercent val="0"/>
          <c:showBubbleSize val="0"/>
        </c:dLbls>
        <c:gapWidth val="219"/>
        <c:overlap val="-27"/>
        <c:axId val="1874872336"/>
        <c:axId val="1871017376"/>
      </c:barChart>
      <c:catAx>
        <c:axId val="187487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Century Gothic" panose="020B0502020202020204" pitchFamily="34" charset="0"/>
                <a:ea typeface="+mn-ea"/>
                <a:cs typeface="+mn-cs"/>
              </a:defRPr>
            </a:pPr>
            <a:endParaRPr lang="en-US"/>
          </a:p>
        </c:txPr>
        <c:crossAx val="1871017376"/>
        <c:crosses val="autoZero"/>
        <c:auto val="1"/>
        <c:lblAlgn val="ctr"/>
        <c:lblOffset val="100"/>
        <c:noMultiLvlLbl val="0"/>
      </c:catAx>
      <c:valAx>
        <c:axId val="1871017376"/>
        <c:scaling>
          <c:orientation val="minMax"/>
          <c:max val="30"/>
        </c:scaling>
        <c:delete val="1"/>
        <c:axPos val="l"/>
        <c:numFmt formatCode="0" sourceLinked="1"/>
        <c:majorTickMark val="out"/>
        <c:minorTickMark val="none"/>
        <c:tickLblPos val="nextTo"/>
        <c:crossAx val="187487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4B7E3-7F95-422F-95E1-7C3B3225041E}" type="doc">
      <dgm:prSet loTypeId="urn:microsoft.com/office/officeart/2005/8/layout/hProcess9" loCatId="process" qsTypeId="urn:microsoft.com/office/officeart/2005/8/quickstyle/3d2" qsCatId="3D" csTypeId="urn:microsoft.com/office/officeart/2005/8/colors/colorful1" csCatId="colorful" phldr="1"/>
      <dgm:spPr/>
    </dgm:pt>
    <dgm:pt modelId="{6666DE74-ECDF-4C4E-AA04-537A3CCA1713}">
      <dgm:prSet phldrT="[Text]"/>
      <dgm:spPr/>
      <dgm:t>
        <a:bodyPr/>
        <a:lstStyle/>
        <a:p>
          <a:r>
            <a:rPr lang="en-US" b="1" dirty="0"/>
            <a:t>Open Information</a:t>
          </a:r>
        </a:p>
      </dgm:t>
    </dgm:pt>
    <dgm:pt modelId="{67E0B6F0-BC99-489F-9624-10DC4FF0A2B0}" type="parTrans" cxnId="{9F3D9C65-A33A-4462-B19E-738C21021592}">
      <dgm:prSet/>
      <dgm:spPr/>
      <dgm:t>
        <a:bodyPr/>
        <a:lstStyle/>
        <a:p>
          <a:endParaRPr lang="en-US"/>
        </a:p>
      </dgm:t>
    </dgm:pt>
    <dgm:pt modelId="{CB4C76B4-67DE-4772-B47C-BD21ECAED530}" type="sibTrans" cxnId="{9F3D9C65-A33A-4462-B19E-738C21021592}">
      <dgm:prSet/>
      <dgm:spPr/>
      <dgm:t>
        <a:bodyPr/>
        <a:lstStyle/>
        <a:p>
          <a:endParaRPr lang="en-US"/>
        </a:p>
      </dgm:t>
    </dgm:pt>
    <dgm:pt modelId="{CA14F2D5-1815-4CBD-B6E2-C6ED5FCB83B5}">
      <dgm:prSet phldrT="[Text]"/>
      <dgm:spPr/>
      <dgm:t>
        <a:bodyPr/>
        <a:lstStyle/>
        <a:p>
          <a:r>
            <a:rPr lang="en-US" b="1" dirty="0"/>
            <a:t>Social </a:t>
          </a:r>
        </a:p>
      </dgm:t>
    </dgm:pt>
    <dgm:pt modelId="{4E7628CE-89E9-4622-8E3B-D7EB349A0592}" type="parTrans" cxnId="{891DC62A-53A1-4EA4-89D0-D7B71046320F}">
      <dgm:prSet/>
      <dgm:spPr/>
      <dgm:t>
        <a:bodyPr/>
        <a:lstStyle/>
        <a:p>
          <a:endParaRPr lang="en-US"/>
        </a:p>
      </dgm:t>
    </dgm:pt>
    <dgm:pt modelId="{DB17D715-507F-4FCE-94F6-B9FA82BBD0C5}" type="sibTrans" cxnId="{891DC62A-53A1-4EA4-89D0-D7B71046320F}">
      <dgm:prSet/>
      <dgm:spPr/>
      <dgm:t>
        <a:bodyPr/>
        <a:lstStyle/>
        <a:p>
          <a:endParaRPr lang="en-US"/>
        </a:p>
      </dgm:t>
    </dgm:pt>
    <dgm:pt modelId="{20D1CDC2-0DE5-4F99-9CB0-D8B8F4C92762}">
      <dgm:prSet phldrT="[Text]"/>
      <dgm:spPr/>
      <dgm:t>
        <a:bodyPr/>
        <a:lstStyle/>
        <a:p>
          <a:r>
            <a:rPr lang="en-US" b="1" dirty="0"/>
            <a:t>Customer Experience</a:t>
          </a:r>
        </a:p>
      </dgm:t>
    </dgm:pt>
    <dgm:pt modelId="{78DB0114-97D4-4164-9A1A-FEA6B82A3B77}" type="parTrans" cxnId="{1A057553-5FA7-4C02-99AF-C059D2CF44F2}">
      <dgm:prSet/>
      <dgm:spPr/>
      <dgm:t>
        <a:bodyPr/>
        <a:lstStyle/>
        <a:p>
          <a:endParaRPr lang="en-US"/>
        </a:p>
      </dgm:t>
    </dgm:pt>
    <dgm:pt modelId="{98C1F5D3-8F60-4387-866B-A023DEBDBE18}" type="sibTrans" cxnId="{1A057553-5FA7-4C02-99AF-C059D2CF44F2}">
      <dgm:prSet/>
      <dgm:spPr/>
      <dgm:t>
        <a:bodyPr/>
        <a:lstStyle/>
        <a:p>
          <a:endParaRPr lang="en-US"/>
        </a:p>
      </dgm:t>
    </dgm:pt>
    <dgm:pt modelId="{1C1D70EA-178B-4EBF-B0FF-3050580CA1E7}" type="pres">
      <dgm:prSet presAssocID="{7474B7E3-7F95-422F-95E1-7C3B3225041E}" presName="CompostProcess" presStyleCnt="0">
        <dgm:presLayoutVars>
          <dgm:dir/>
          <dgm:resizeHandles val="exact"/>
        </dgm:presLayoutVars>
      </dgm:prSet>
      <dgm:spPr/>
    </dgm:pt>
    <dgm:pt modelId="{1E046A56-7FB9-452F-B4F4-A72F367952B5}" type="pres">
      <dgm:prSet presAssocID="{7474B7E3-7F95-422F-95E1-7C3B3225041E}" presName="arrow" presStyleLbl="bgShp" presStyleIdx="0" presStyleCnt="1" custLinFactNeighborX="-4412" custLinFactNeighborY="33834"/>
      <dgm:spPr/>
    </dgm:pt>
    <dgm:pt modelId="{C3643020-242C-438B-8C7E-BD59B8E8E0BB}" type="pres">
      <dgm:prSet presAssocID="{7474B7E3-7F95-422F-95E1-7C3B3225041E}" presName="linearProcess" presStyleCnt="0"/>
      <dgm:spPr/>
    </dgm:pt>
    <dgm:pt modelId="{A5F1E18D-9BCD-4F40-BB08-86736434303A}" type="pres">
      <dgm:prSet presAssocID="{6666DE74-ECDF-4C4E-AA04-537A3CCA1713}" presName="textNode" presStyleLbl="node1" presStyleIdx="0" presStyleCnt="3" custLinFactNeighborX="-84242">
        <dgm:presLayoutVars>
          <dgm:bulletEnabled val="1"/>
        </dgm:presLayoutVars>
      </dgm:prSet>
      <dgm:spPr/>
    </dgm:pt>
    <dgm:pt modelId="{E081AE98-0BFD-401F-9135-11328BFB6588}" type="pres">
      <dgm:prSet presAssocID="{CB4C76B4-67DE-4772-B47C-BD21ECAED530}" presName="sibTrans" presStyleCnt="0"/>
      <dgm:spPr/>
    </dgm:pt>
    <dgm:pt modelId="{2E55060F-8E73-4C0E-B6F1-D0543FF717E3}" type="pres">
      <dgm:prSet presAssocID="{CA14F2D5-1815-4CBD-B6E2-C6ED5FCB83B5}" presName="textNode" presStyleLbl="node1" presStyleIdx="1" presStyleCnt="3" custLinFactNeighborX="-9697" custLinFactNeighborY="-331">
        <dgm:presLayoutVars>
          <dgm:bulletEnabled val="1"/>
        </dgm:presLayoutVars>
      </dgm:prSet>
      <dgm:spPr/>
    </dgm:pt>
    <dgm:pt modelId="{386A0AB9-3D9E-4903-A1C0-3730B88CF5D0}" type="pres">
      <dgm:prSet presAssocID="{DB17D715-507F-4FCE-94F6-B9FA82BBD0C5}" presName="sibTrans" presStyleCnt="0"/>
      <dgm:spPr/>
    </dgm:pt>
    <dgm:pt modelId="{B0DEC311-1315-4F13-9115-431AC278754F}" type="pres">
      <dgm:prSet presAssocID="{20D1CDC2-0DE5-4F99-9CB0-D8B8F4C92762}" presName="textNode" presStyleLbl="node1" presStyleIdx="2" presStyleCnt="3">
        <dgm:presLayoutVars>
          <dgm:bulletEnabled val="1"/>
        </dgm:presLayoutVars>
      </dgm:prSet>
      <dgm:spPr/>
    </dgm:pt>
  </dgm:ptLst>
  <dgm:cxnLst>
    <dgm:cxn modelId="{9663811E-9C57-4682-9514-5B309E1C7B7F}" type="presOf" srcId="{CA14F2D5-1815-4CBD-B6E2-C6ED5FCB83B5}" destId="{2E55060F-8E73-4C0E-B6F1-D0543FF717E3}" srcOrd="0" destOrd="0" presId="urn:microsoft.com/office/officeart/2005/8/layout/hProcess9"/>
    <dgm:cxn modelId="{891DC62A-53A1-4EA4-89D0-D7B71046320F}" srcId="{7474B7E3-7F95-422F-95E1-7C3B3225041E}" destId="{CA14F2D5-1815-4CBD-B6E2-C6ED5FCB83B5}" srcOrd="1" destOrd="0" parTransId="{4E7628CE-89E9-4622-8E3B-D7EB349A0592}" sibTransId="{DB17D715-507F-4FCE-94F6-B9FA82BBD0C5}"/>
    <dgm:cxn modelId="{23A4BB36-D1B3-4D0D-9D73-667E2456BA89}" type="presOf" srcId="{20D1CDC2-0DE5-4F99-9CB0-D8B8F4C92762}" destId="{B0DEC311-1315-4F13-9115-431AC278754F}" srcOrd="0" destOrd="0" presId="urn:microsoft.com/office/officeart/2005/8/layout/hProcess9"/>
    <dgm:cxn modelId="{9F3D9C65-A33A-4462-B19E-738C21021592}" srcId="{7474B7E3-7F95-422F-95E1-7C3B3225041E}" destId="{6666DE74-ECDF-4C4E-AA04-537A3CCA1713}" srcOrd="0" destOrd="0" parTransId="{67E0B6F0-BC99-489F-9624-10DC4FF0A2B0}" sibTransId="{CB4C76B4-67DE-4772-B47C-BD21ECAED530}"/>
    <dgm:cxn modelId="{1A057553-5FA7-4C02-99AF-C059D2CF44F2}" srcId="{7474B7E3-7F95-422F-95E1-7C3B3225041E}" destId="{20D1CDC2-0DE5-4F99-9CB0-D8B8F4C92762}" srcOrd="2" destOrd="0" parTransId="{78DB0114-97D4-4164-9A1A-FEA6B82A3B77}" sibTransId="{98C1F5D3-8F60-4387-866B-A023DEBDBE18}"/>
    <dgm:cxn modelId="{FE1EA4B0-6A66-4E26-A4E5-20A467A035FD}" type="presOf" srcId="{7474B7E3-7F95-422F-95E1-7C3B3225041E}" destId="{1C1D70EA-178B-4EBF-B0FF-3050580CA1E7}" srcOrd="0" destOrd="0" presId="urn:microsoft.com/office/officeart/2005/8/layout/hProcess9"/>
    <dgm:cxn modelId="{42FE3CD7-8FD5-42E4-BAF0-883F718BC282}" type="presOf" srcId="{6666DE74-ECDF-4C4E-AA04-537A3CCA1713}" destId="{A5F1E18D-9BCD-4F40-BB08-86736434303A}" srcOrd="0" destOrd="0" presId="urn:microsoft.com/office/officeart/2005/8/layout/hProcess9"/>
    <dgm:cxn modelId="{7DA8B7FA-F2ED-46B1-A350-024A6786E89D}" type="presParOf" srcId="{1C1D70EA-178B-4EBF-B0FF-3050580CA1E7}" destId="{1E046A56-7FB9-452F-B4F4-A72F367952B5}" srcOrd="0" destOrd="0" presId="urn:microsoft.com/office/officeart/2005/8/layout/hProcess9"/>
    <dgm:cxn modelId="{6A97CCD0-68A7-4EC9-B278-07FE15E2C312}" type="presParOf" srcId="{1C1D70EA-178B-4EBF-B0FF-3050580CA1E7}" destId="{C3643020-242C-438B-8C7E-BD59B8E8E0BB}" srcOrd="1" destOrd="0" presId="urn:microsoft.com/office/officeart/2005/8/layout/hProcess9"/>
    <dgm:cxn modelId="{20F6DCC4-0092-4D6F-91E9-D714645A607C}" type="presParOf" srcId="{C3643020-242C-438B-8C7E-BD59B8E8E0BB}" destId="{A5F1E18D-9BCD-4F40-BB08-86736434303A}" srcOrd="0" destOrd="0" presId="urn:microsoft.com/office/officeart/2005/8/layout/hProcess9"/>
    <dgm:cxn modelId="{D89C3314-04A0-45D9-B570-7C5E9C92024E}" type="presParOf" srcId="{C3643020-242C-438B-8C7E-BD59B8E8E0BB}" destId="{E081AE98-0BFD-401F-9135-11328BFB6588}" srcOrd="1" destOrd="0" presId="urn:microsoft.com/office/officeart/2005/8/layout/hProcess9"/>
    <dgm:cxn modelId="{6F52A0CD-455E-46FE-B063-880867D33D5C}" type="presParOf" srcId="{C3643020-242C-438B-8C7E-BD59B8E8E0BB}" destId="{2E55060F-8E73-4C0E-B6F1-D0543FF717E3}" srcOrd="2" destOrd="0" presId="urn:microsoft.com/office/officeart/2005/8/layout/hProcess9"/>
    <dgm:cxn modelId="{15C8FE8E-8597-4416-9448-6C03B151E106}" type="presParOf" srcId="{C3643020-242C-438B-8C7E-BD59B8E8E0BB}" destId="{386A0AB9-3D9E-4903-A1C0-3730B88CF5D0}" srcOrd="3" destOrd="0" presId="urn:microsoft.com/office/officeart/2005/8/layout/hProcess9"/>
    <dgm:cxn modelId="{7217CBAE-BD43-4F25-86B1-2DC1EB98611D}" type="presParOf" srcId="{C3643020-242C-438B-8C7E-BD59B8E8E0BB}" destId="{B0DEC311-1315-4F13-9115-431AC278754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60660-27AB-4197-A38F-AE99792E21AE}"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2D23F2A0-32B1-4D3D-A1CE-557905984EEC}">
      <dgm:prSet phldrT="[Text]" custT="1"/>
      <dgm:spPr/>
      <dgm:t>
        <a:bodyPr/>
        <a:lstStyle/>
        <a:p>
          <a:r>
            <a:rPr lang="en-US" sz="4000" b="1" dirty="0">
              <a:solidFill>
                <a:srgbClr val="4F8D97"/>
              </a:solidFill>
            </a:rPr>
            <a:t>80%</a:t>
          </a:r>
          <a:r>
            <a:rPr lang="en-US" sz="2300" dirty="0">
              <a:solidFill>
                <a:srgbClr val="4F8D97"/>
              </a:solidFill>
            </a:rPr>
            <a:t> </a:t>
          </a:r>
          <a:r>
            <a:rPr lang="en-US" sz="2300" dirty="0"/>
            <a:t>of B2B marketers predict AI will revolutionize marketing by 2020</a:t>
          </a:r>
        </a:p>
      </dgm:t>
    </dgm:pt>
    <dgm:pt modelId="{27B6E4BC-DDE8-4367-AEC7-EE6104A13688}" type="parTrans" cxnId="{F85571CB-1158-4A79-8823-AE66AEDAE900}">
      <dgm:prSet/>
      <dgm:spPr/>
      <dgm:t>
        <a:bodyPr/>
        <a:lstStyle/>
        <a:p>
          <a:endParaRPr lang="en-US"/>
        </a:p>
      </dgm:t>
    </dgm:pt>
    <dgm:pt modelId="{2264588F-C25B-40E5-99F5-EB1641556FAA}" type="sibTrans" cxnId="{F85571CB-1158-4A79-8823-AE66AEDAE900}">
      <dgm:prSet/>
      <dgm:spPr/>
      <dgm:t>
        <a:bodyPr/>
        <a:lstStyle/>
        <a:p>
          <a:endParaRPr lang="en-US"/>
        </a:p>
      </dgm:t>
    </dgm:pt>
    <dgm:pt modelId="{F5C9A32F-4F6D-43E1-8416-326E842E4FD5}">
      <dgm:prSet phldrT="[Text]" custT="1"/>
      <dgm:spPr/>
      <dgm:t>
        <a:bodyPr/>
        <a:lstStyle/>
        <a:p>
          <a:r>
            <a:rPr lang="en-US" sz="4000" b="1" dirty="0">
              <a:solidFill>
                <a:srgbClr val="4F8D97"/>
              </a:solidFill>
            </a:rPr>
            <a:t>Only 10% </a:t>
          </a:r>
          <a:r>
            <a:rPr lang="en-US" sz="2400" dirty="0"/>
            <a:t>of them are currently using AI for their businesses</a:t>
          </a:r>
        </a:p>
      </dgm:t>
    </dgm:pt>
    <dgm:pt modelId="{9A4321B9-0BD5-413C-B33B-79B76CC7EE51}" type="parTrans" cxnId="{FBEBE112-7592-4723-83D3-ED078B641285}">
      <dgm:prSet/>
      <dgm:spPr/>
      <dgm:t>
        <a:bodyPr/>
        <a:lstStyle/>
        <a:p>
          <a:endParaRPr lang="en-US"/>
        </a:p>
      </dgm:t>
    </dgm:pt>
    <dgm:pt modelId="{C9E2664F-A75A-4354-92DC-3CD8DD54AE75}" type="sibTrans" cxnId="{FBEBE112-7592-4723-83D3-ED078B641285}">
      <dgm:prSet/>
      <dgm:spPr/>
      <dgm:t>
        <a:bodyPr/>
        <a:lstStyle/>
        <a:p>
          <a:endParaRPr lang="en-US"/>
        </a:p>
      </dgm:t>
    </dgm:pt>
    <dgm:pt modelId="{C6903B4C-C567-4598-BBEF-35FE12DFEAB5}" type="pres">
      <dgm:prSet presAssocID="{EC560660-27AB-4197-A38F-AE99792E21AE}" presName="compositeShape" presStyleCnt="0">
        <dgm:presLayoutVars>
          <dgm:chMax val="2"/>
          <dgm:dir/>
          <dgm:resizeHandles val="exact"/>
        </dgm:presLayoutVars>
      </dgm:prSet>
      <dgm:spPr/>
    </dgm:pt>
    <dgm:pt modelId="{CE0BD5A4-092D-4A0B-AAD0-1CE9C0AF364C}" type="pres">
      <dgm:prSet presAssocID="{EC560660-27AB-4197-A38F-AE99792E21AE}" presName="divider" presStyleLbl="fgShp" presStyleIdx="0" presStyleCnt="1" custLinFactNeighborX="-2778" custLinFactNeighborY="-4157"/>
      <dgm:spPr>
        <a:solidFill>
          <a:srgbClr val="362D66"/>
        </a:solidFill>
      </dgm:spPr>
    </dgm:pt>
    <dgm:pt modelId="{7DB6B6F8-72CF-47C6-87B7-A5C030FA1D15}" type="pres">
      <dgm:prSet presAssocID="{2D23F2A0-32B1-4D3D-A1CE-557905984EEC}" presName="downArrow" presStyleLbl="node1" presStyleIdx="0" presStyleCnt="2" custLinFactNeighborX="-12222" custLinFactNeighborY="8545"/>
      <dgm:spPr/>
    </dgm:pt>
    <dgm:pt modelId="{8ED24D83-3EF3-4D62-B190-CAFD832DF838}" type="pres">
      <dgm:prSet presAssocID="{2D23F2A0-32B1-4D3D-A1CE-557905984EEC}" presName="downArrowText" presStyleLbl="revTx" presStyleIdx="0" presStyleCnt="2" custScaleX="192592" custLinFactNeighborX="-5208" custLinFactNeighborY="8017">
        <dgm:presLayoutVars>
          <dgm:bulletEnabled val="1"/>
        </dgm:presLayoutVars>
      </dgm:prSet>
      <dgm:spPr/>
    </dgm:pt>
    <dgm:pt modelId="{59D14DBB-A68F-4464-B9BC-34276A95A301}" type="pres">
      <dgm:prSet presAssocID="{F5C9A32F-4F6D-43E1-8416-326E842E4FD5}" presName="upArrow" presStyleLbl="node1" presStyleIdx="1" presStyleCnt="2" custLinFactNeighborX="13457" custLinFactNeighborY="-19647"/>
      <dgm:spPr/>
    </dgm:pt>
    <dgm:pt modelId="{F00F5DE4-1488-4BD0-B07F-6B2C9B054E0A}" type="pres">
      <dgm:prSet presAssocID="{F5C9A32F-4F6D-43E1-8416-326E842E4FD5}" presName="upArrowText" presStyleLbl="revTx" presStyleIdx="1" presStyleCnt="2" custScaleX="211343" custLinFactNeighborX="8451" custLinFactNeighborY="6215">
        <dgm:presLayoutVars>
          <dgm:bulletEnabled val="1"/>
        </dgm:presLayoutVars>
      </dgm:prSet>
      <dgm:spPr/>
    </dgm:pt>
  </dgm:ptLst>
  <dgm:cxnLst>
    <dgm:cxn modelId="{FBEBE112-7592-4723-83D3-ED078B641285}" srcId="{EC560660-27AB-4197-A38F-AE99792E21AE}" destId="{F5C9A32F-4F6D-43E1-8416-326E842E4FD5}" srcOrd="1" destOrd="0" parTransId="{9A4321B9-0BD5-413C-B33B-79B76CC7EE51}" sibTransId="{C9E2664F-A75A-4354-92DC-3CD8DD54AE75}"/>
    <dgm:cxn modelId="{75DA6927-3E84-4910-8AA4-804BFCDCC255}" type="presOf" srcId="{2D23F2A0-32B1-4D3D-A1CE-557905984EEC}" destId="{8ED24D83-3EF3-4D62-B190-CAFD832DF838}" srcOrd="0" destOrd="0" presId="urn:microsoft.com/office/officeart/2005/8/layout/arrow3"/>
    <dgm:cxn modelId="{8F66CDA2-DE2B-459A-8179-2CA3CDBF4D8D}" type="presOf" srcId="{F5C9A32F-4F6D-43E1-8416-326E842E4FD5}" destId="{F00F5DE4-1488-4BD0-B07F-6B2C9B054E0A}" srcOrd="0" destOrd="0" presId="urn:microsoft.com/office/officeart/2005/8/layout/arrow3"/>
    <dgm:cxn modelId="{696A04B3-0005-471A-8E1A-9A5BEB53B514}" type="presOf" srcId="{EC560660-27AB-4197-A38F-AE99792E21AE}" destId="{C6903B4C-C567-4598-BBEF-35FE12DFEAB5}" srcOrd="0" destOrd="0" presId="urn:microsoft.com/office/officeart/2005/8/layout/arrow3"/>
    <dgm:cxn modelId="{F85571CB-1158-4A79-8823-AE66AEDAE900}" srcId="{EC560660-27AB-4197-A38F-AE99792E21AE}" destId="{2D23F2A0-32B1-4D3D-A1CE-557905984EEC}" srcOrd="0" destOrd="0" parTransId="{27B6E4BC-DDE8-4367-AEC7-EE6104A13688}" sibTransId="{2264588F-C25B-40E5-99F5-EB1641556FAA}"/>
    <dgm:cxn modelId="{98ECA5B8-AAD8-4468-BFDA-A82BCE80A697}" type="presParOf" srcId="{C6903B4C-C567-4598-BBEF-35FE12DFEAB5}" destId="{CE0BD5A4-092D-4A0B-AAD0-1CE9C0AF364C}" srcOrd="0" destOrd="0" presId="urn:microsoft.com/office/officeart/2005/8/layout/arrow3"/>
    <dgm:cxn modelId="{800A4C07-33BC-41F3-8A3D-EA23C19B4EB1}" type="presParOf" srcId="{C6903B4C-C567-4598-BBEF-35FE12DFEAB5}" destId="{7DB6B6F8-72CF-47C6-87B7-A5C030FA1D15}" srcOrd="1" destOrd="0" presId="urn:microsoft.com/office/officeart/2005/8/layout/arrow3"/>
    <dgm:cxn modelId="{AC230B63-9F30-4410-857D-8C23B0A7E952}" type="presParOf" srcId="{C6903B4C-C567-4598-BBEF-35FE12DFEAB5}" destId="{8ED24D83-3EF3-4D62-B190-CAFD832DF838}" srcOrd="2" destOrd="0" presId="urn:microsoft.com/office/officeart/2005/8/layout/arrow3"/>
    <dgm:cxn modelId="{4D1737F7-86D4-4CC3-A9BC-048300795AC1}" type="presParOf" srcId="{C6903B4C-C567-4598-BBEF-35FE12DFEAB5}" destId="{59D14DBB-A68F-4464-B9BC-34276A95A301}" srcOrd="3" destOrd="0" presId="urn:microsoft.com/office/officeart/2005/8/layout/arrow3"/>
    <dgm:cxn modelId="{C8DA6DBE-B5A5-4722-B8F9-B14404E1926F}" type="presParOf" srcId="{C6903B4C-C567-4598-BBEF-35FE12DFEAB5}" destId="{F00F5DE4-1488-4BD0-B07F-6B2C9B054E0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46A56-7FB9-452F-B4F4-A72F367952B5}">
      <dsp:nvSpPr>
        <dsp:cNvPr id="0" name=""/>
        <dsp:cNvSpPr/>
      </dsp:nvSpPr>
      <dsp:spPr>
        <a:xfrm>
          <a:off x="228587" y="0"/>
          <a:ext cx="5181600" cy="4064000"/>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5F1E18D-9BCD-4F40-BB08-86736434303A}">
      <dsp:nvSpPr>
        <dsp:cNvPr id="0" name=""/>
        <dsp:cNvSpPr/>
      </dsp:nvSpPr>
      <dsp:spPr>
        <a:xfrm>
          <a:off x="0" y="1219199"/>
          <a:ext cx="1962150" cy="162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Open Information</a:t>
          </a:r>
        </a:p>
      </dsp:txBody>
      <dsp:txXfrm>
        <a:off x="79355" y="1298554"/>
        <a:ext cx="1803440" cy="1466890"/>
      </dsp:txXfrm>
    </dsp:sp>
    <dsp:sp modelId="{2E55060F-8E73-4C0E-B6F1-D0543FF717E3}">
      <dsp:nvSpPr>
        <dsp:cNvPr id="0" name=""/>
        <dsp:cNvSpPr/>
      </dsp:nvSpPr>
      <dsp:spPr>
        <a:xfrm>
          <a:off x="2057399" y="1213819"/>
          <a:ext cx="1962150" cy="162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Social </a:t>
          </a:r>
        </a:p>
      </dsp:txBody>
      <dsp:txXfrm>
        <a:off x="2136754" y="1293174"/>
        <a:ext cx="1803440" cy="1466890"/>
      </dsp:txXfrm>
    </dsp:sp>
    <dsp:sp modelId="{B0DEC311-1315-4F13-9115-431AC278754F}">
      <dsp:nvSpPr>
        <dsp:cNvPr id="0" name=""/>
        <dsp:cNvSpPr/>
      </dsp:nvSpPr>
      <dsp:spPr>
        <a:xfrm>
          <a:off x="4127301" y="1219199"/>
          <a:ext cx="1962150" cy="16256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Customer Experience</a:t>
          </a:r>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BD5A4-092D-4A0B-AAD0-1CE9C0AF364C}">
      <dsp:nvSpPr>
        <dsp:cNvPr id="0" name=""/>
        <dsp:cNvSpPr/>
      </dsp:nvSpPr>
      <dsp:spPr>
        <a:xfrm rot="21300000">
          <a:off x="25254" y="1726245"/>
          <a:ext cx="8179091" cy="936629"/>
        </a:xfrm>
        <a:prstGeom prst="mathMinus">
          <a:avLst/>
        </a:prstGeom>
        <a:solidFill>
          <a:srgbClr val="362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6B6F8-72CF-47C6-87B7-A5C030FA1D15}">
      <dsp:nvSpPr>
        <dsp:cNvPr id="0" name=""/>
        <dsp:cNvSpPr/>
      </dsp:nvSpPr>
      <dsp:spPr>
        <a:xfrm>
          <a:off x="685805" y="380995"/>
          <a:ext cx="2468880" cy="1810385"/>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24D83-3EF3-4D62-B190-CAFD832DF838}">
      <dsp:nvSpPr>
        <dsp:cNvPr id="0" name=""/>
        <dsp:cNvSpPr/>
      </dsp:nvSpPr>
      <dsp:spPr>
        <a:xfrm>
          <a:off x="3005344" y="152395"/>
          <a:ext cx="5071856"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4F8D97"/>
              </a:solidFill>
            </a:rPr>
            <a:t>80%</a:t>
          </a:r>
          <a:r>
            <a:rPr lang="en-US" sz="2300" kern="1200" dirty="0">
              <a:solidFill>
                <a:srgbClr val="4F8D97"/>
              </a:solidFill>
            </a:rPr>
            <a:t> </a:t>
          </a:r>
          <a:r>
            <a:rPr lang="en-US" sz="2300" kern="1200" dirty="0"/>
            <a:t>of B2B marketers predict AI will revolutionize marketing by 2020</a:t>
          </a:r>
        </a:p>
      </dsp:txBody>
      <dsp:txXfrm>
        <a:off x="3005344" y="152395"/>
        <a:ext cx="5071856" cy="1900904"/>
      </dsp:txXfrm>
    </dsp:sp>
    <dsp:sp modelId="{59D14DBB-A68F-4464-B9BC-34276A95A301}">
      <dsp:nvSpPr>
        <dsp:cNvPr id="0" name=""/>
        <dsp:cNvSpPr/>
      </dsp:nvSpPr>
      <dsp:spPr>
        <a:xfrm>
          <a:off x="5105405" y="2133593"/>
          <a:ext cx="2468880" cy="1810385"/>
        </a:xfrm>
        <a:prstGeom prst="up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F5DE4-1488-4BD0-B07F-6B2C9B054E0A}">
      <dsp:nvSpPr>
        <dsp:cNvPr id="0" name=""/>
        <dsp:cNvSpPr/>
      </dsp:nvSpPr>
      <dsp:spPr>
        <a:xfrm>
          <a:off x="-9098" y="2625058"/>
          <a:ext cx="5565658"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4F8D97"/>
              </a:solidFill>
            </a:rPr>
            <a:t>Only 10% </a:t>
          </a:r>
          <a:r>
            <a:rPr lang="en-US" sz="2400" kern="1200" dirty="0"/>
            <a:t>of them are currently using AI for their businesses</a:t>
          </a:r>
        </a:p>
      </dsp:txBody>
      <dsp:txXfrm>
        <a:off x="-9098" y="2625058"/>
        <a:ext cx="5565658" cy="19009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3183A-B3B6-9349-8396-D42667745B13}" type="datetimeFigureOut">
              <a:rPr lang="en-US" smtClean="0"/>
              <a:t>3/20/2018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F9404-89EA-314A-B0C5-85FA3A8F5BC5}" type="slidenum">
              <a:rPr lang="en-US" smtClean="0"/>
              <a:t>‹#›</a:t>
            </a:fld>
            <a:endParaRPr lang="en-US"/>
          </a:p>
        </p:txBody>
      </p:sp>
    </p:spTree>
    <p:extLst>
      <p:ext uri="{BB962C8B-B14F-4D97-AF65-F5344CB8AC3E}">
        <p14:creationId xmlns:p14="http://schemas.microsoft.com/office/powerpoint/2010/main" val="86674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EE330-46BD-4120-B0C6-20CB7CBCDF47}" type="slidenum">
              <a:rPr lang="en-US" smtClean="0"/>
              <a:t>3</a:t>
            </a:fld>
            <a:endParaRPr lang="en-US" dirty="0"/>
          </a:p>
        </p:txBody>
      </p:sp>
    </p:spTree>
    <p:extLst>
      <p:ext uri="{BB962C8B-B14F-4D97-AF65-F5344CB8AC3E}">
        <p14:creationId xmlns:p14="http://schemas.microsoft.com/office/powerpoint/2010/main" val="226528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charset="-128"/>
              </a:rPr>
              <a:t>Facilities are often their own billboards </a:t>
            </a:r>
            <a:r>
              <a:rPr lang="mr-IN" altLang="en-US">
                <a:ea typeface="ＭＳ Ｐゴシック" charset="-128"/>
              </a:rPr>
              <a:t>–</a:t>
            </a:r>
            <a:r>
              <a:rPr lang="en-US" altLang="en-US">
                <a:ea typeface="ＭＳ Ｐゴシック" charset="-128"/>
              </a:rPr>
              <a:t> brand image = reviews </a:t>
            </a:r>
            <a:r>
              <a:rPr lang="mr-IN" altLang="en-US">
                <a:ea typeface="ＭＳ Ｐゴシック" charset="-128"/>
              </a:rPr>
              <a:t>–</a:t>
            </a:r>
            <a:r>
              <a:rPr lang="en-US" altLang="en-US">
                <a:ea typeface="ＭＳ Ｐゴシック" charset="-128"/>
              </a:rPr>
              <a:t> facilities, online reputation, facilities not an opportune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933C221-4CAD-0946-90CD-202A8FF6B31F}" type="slidenum">
              <a:rPr lang="en-US" altLang="en-US" sz="1200">
                <a:latin typeface="Calibri" charset="0"/>
              </a:rPr>
              <a:pPr eaLnBrk="1" hangingPunct="1"/>
              <a:t>13</a:t>
            </a:fld>
            <a:endParaRPr lang="en-US" altLang="en-US" sz="1200">
              <a:latin typeface="Calibri" charset="0"/>
            </a:endParaRPr>
          </a:p>
        </p:txBody>
      </p:sp>
    </p:spTree>
    <p:extLst>
      <p:ext uri="{BB962C8B-B14F-4D97-AF65-F5344CB8AC3E}">
        <p14:creationId xmlns:p14="http://schemas.microsoft.com/office/powerpoint/2010/main" val="292335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8182" y="4415790"/>
            <a:ext cx="5505449" cy="4183380"/>
          </a:xfrm>
          <a:prstGeom prst="rect">
            <a:avLst/>
          </a:prstGeom>
          <a:noFill/>
          <a:ln>
            <a:noFill/>
          </a:ln>
        </p:spPr>
        <p:txBody>
          <a:bodyPr lIns="92431" tIns="46203" rIns="92431" bIns="46203" anchor="t" anchorCtr="0">
            <a:noAutofit/>
          </a:bodyPr>
          <a:lstStyle/>
          <a:p>
            <a:pPr>
              <a:spcBef>
                <a:spcPts val="0"/>
              </a:spcBef>
              <a:spcAft>
                <a:spcPts val="0"/>
              </a:spcAft>
              <a:buClr>
                <a:schemeClr val="dk1"/>
              </a:buClr>
              <a:buSzPct val="25000"/>
            </a:pPr>
            <a:r>
              <a:rPr lang="en-US" dirty="0">
                <a:solidFill>
                  <a:schemeClr val="dk1"/>
                </a:solidFill>
                <a:latin typeface="Calibri"/>
                <a:ea typeface="Calibri"/>
                <a:cs typeface="Calibri"/>
                <a:sym typeface="Calibri"/>
              </a:rPr>
              <a:t>All things equal in providers, 80% of consumers will prefer providers that offer scheduling </a:t>
            </a:r>
          </a:p>
          <a:p>
            <a:pPr>
              <a:spcBef>
                <a:spcPts val="0"/>
              </a:spcBef>
              <a:spcAft>
                <a:spcPts val="0"/>
              </a:spcAft>
              <a:buClr>
                <a:schemeClr val="dk1"/>
              </a:buClr>
              <a:buSzPct val="25000"/>
            </a:pPr>
            <a:endParaRPr b="1" dirty="0">
              <a:solidFill>
                <a:schemeClr val="dk1"/>
              </a:solidFill>
              <a:latin typeface="Calibri"/>
              <a:ea typeface="Calibri"/>
              <a:cs typeface="Calibri"/>
              <a:sym typeface="Calibri"/>
            </a:endParaRPr>
          </a:p>
          <a:p>
            <a:pPr>
              <a:spcBef>
                <a:spcPts val="0"/>
              </a:spcBef>
              <a:spcAft>
                <a:spcPts val="0"/>
              </a:spcAft>
              <a:buClr>
                <a:schemeClr val="dk1"/>
              </a:buClr>
              <a:buSzPct val="25000"/>
            </a:pPr>
            <a:r>
              <a:rPr lang="en-US" b="1" dirty="0">
                <a:solidFill>
                  <a:schemeClr val="dk1"/>
                </a:solidFill>
                <a:latin typeface="Calibri"/>
                <a:ea typeface="Calibri"/>
                <a:cs typeface="Calibri"/>
                <a:sym typeface="Calibri"/>
              </a:rPr>
              <a:t>Whenever and wherever…</a:t>
            </a:r>
          </a:p>
          <a:p>
            <a:pPr>
              <a:spcBef>
                <a:spcPts val="0"/>
              </a:spcBef>
              <a:spcAft>
                <a:spcPts val="0"/>
              </a:spcAft>
              <a:buClr>
                <a:schemeClr val="dk1"/>
              </a:buClr>
              <a:buSzPct val="25000"/>
            </a:pPr>
            <a:endParaRPr b="1" dirty="0">
              <a:solidFill>
                <a:schemeClr val="dk1"/>
              </a:solidFill>
              <a:latin typeface="Calibri"/>
              <a:ea typeface="Calibri"/>
              <a:cs typeface="Calibri"/>
              <a:sym typeface="Calibri"/>
            </a:endParaRPr>
          </a:p>
          <a:p>
            <a:pPr>
              <a:spcBef>
                <a:spcPts val="0"/>
              </a:spcBef>
              <a:spcAft>
                <a:spcPts val="0"/>
              </a:spcAft>
              <a:buClr>
                <a:schemeClr val="dk1"/>
              </a:buClr>
              <a:buSzPct val="25000"/>
            </a:pPr>
            <a:r>
              <a:rPr lang="en-US" b="1" dirty="0">
                <a:solidFill>
                  <a:schemeClr val="dk1"/>
                </a:solidFill>
                <a:latin typeface="Calibri"/>
                <a:ea typeface="Calibri"/>
                <a:cs typeface="Calibri"/>
                <a:sym typeface="Calibri"/>
              </a:rPr>
              <a:t>In the age of instant access, consumers expect convenience.</a:t>
            </a:r>
          </a:p>
          <a:p>
            <a:pPr>
              <a:spcBef>
                <a:spcPts val="0"/>
              </a:spcBef>
              <a:spcAft>
                <a:spcPts val="0"/>
              </a:spcAft>
              <a:buClr>
                <a:schemeClr val="dk1"/>
              </a:buClr>
              <a:buSzPct val="25000"/>
            </a:pPr>
            <a:endParaRPr dirty="0">
              <a:solidFill>
                <a:schemeClr val="dk1"/>
              </a:solidFill>
              <a:latin typeface="Calibri"/>
              <a:ea typeface="Calibri"/>
              <a:cs typeface="Calibri"/>
              <a:sym typeface="Calibri"/>
            </a:endParaRPr>
          </a:p>
          <a:p>
            <a:pPr>
              <a:spcBef>
                <a:spcPts val="0"/>
              </a:spcBef>
              <a:spcAft>
                <a:spcPts val="0"/>
              </a:spcAft>
              <a:buClr>
                <a:schemeClr val="dk1"/>
              </a:buClr>
              <a:buSzPct val="25000"/>
            </a:pPr>
            <a:r>
              <a:rPr lang="en-US" dirty="0">
                <a:solidFill>
                  <a:schemeClr val="dk1"/>
                </a:solidFill>
                <a:latin typeface="Calibri"/>
                <a:ea typeface="Calibri"/>
                <a:cs typeface="Calibri"/>
                <a:sym typeface="Calibri"/>
              </a:rPr>
              <a:t>Today, far more people visit us online than visit our facilities. Our reputation, and our brand exist every bit as much in a virtual, online marketplace than will ever receive care in your communities. even though the moments that really matter – where we deliver care—still largely happen in our clinics and hospitals.</a:t>
            </a:r>
          </a:p>
          <a:p>
            <a:pPr>
              <a:spcBef>
                <a:spcPts val="0"/>
              </a:spcBef>
              <a:spcAft>
                <a:spcPts val="0"/>
              </a:spcAft>
              <a:buClr>
                <a:schemeClr val="dk1"/>
              </a:buClr>
              <a:buSzPct val="25000"/>
            </a:pPr>
            <a:endParaRPr dirty="0">
              <a:solidFill>
                <a:schemeClr val="dk1"/>
              </a:solidFill>
              <a:latin typeface="Calibri"/>
              <a:ea typeface="Calibri"/>
              <a:cs typeface="Calibri"/>
              <a:sym typeface="Calibri"/>
            </a:endParaRPr>
          </a:p>
          <a:p>
            <a:pPr>
              <a:spcBef>
                <a:spcPts val="0"/>
              </a:spcBef>
              <a:spcAft>
                <a:spcPts val="0"/>
              </a:spcAft>
              <a:buClr>
                <a:schemeClr val="dk1"/>
              </a:buClr>
              <a:buSzPct val="25000"/>
            </a:pPr>
            <a:r>
              <a:rPr lang="en-US" dirty="0">
                <a:solidFill>
                  <a:schemeClr val="dk1"/>
                </a:solidFill>
                <a:latin typeface="Calibri"/>
                <a:ea typeface="Calibri"/>
                <a:cs typeface="Calibri"/>
                <a:sym typeface="Calibri"/>
              </a:rPr>
              <a:t>These data include convey that consumers are determining preference </a:t>
            </a:r>
          </a:p>
          <a:p>
            <a:pPr>
              <a:spcBef>
                <a:spcPts val="0"/>
              </a:spcBef>
              <a:spcAft>
                <a:spcPts val="0"/>
              </a:spcAft>
              <a:buClr>
                <a:schemeClr val="dk1"/>
              </a:buClr>
              <a:buSzPct val="25000"/>
            </a:pPr>
            <a:endParaRPr dirty="0">
              <a:solidFill>
                <a:schemeClr val="dk1"/>
              </a:solidFill>
              <a:latin typeface="Calibri"/>
              <a:ea typeface="Calibri"/>
              <a:cs typeface="Calibri"/>
              <a:sym typeface="Calibri"/>
            </a:endParaRPr>
          </a:p>
        </p:txBody>
      </p:sp>
      <p:sp>
        <p:nvSpPr>
          <p:cNvPr id="414" name="Shape 414"/>
          <p:cNvSpPr txBox="1">
            <a:spLocks noGrp="1"/>
          </p:cNvSpPr>
          <p:nvPr>
            <p:ph type="sldNum" idx="12"/>
          </p:nvPr>
        </p:nvSpPr>
        <p:spPr>
          <a:xfrm>
            <a:off x="3898101" y="8829967"/>
            <a:ext cx="2982118" cy="464820"/>
          </a:xfrm>
          <a:prstGeom prst="rect">
            <a:avLst/>
          </a:prstGeom>
          <a:noFill/>
          <a:ln>
            <a:noFill/>
          </a:ln>
        </p:spPr>
        <p:txBody>
          <a:bodyPr lIns="92431" tIns="46203" rIns="92431" bIns="46203" anchor="b" anchorCtr="0">
            <a:noAutofit/>
          </a:bodyPr>
          <a:lstStyle/>
          <a:p>
            <a:pPr>
              <a:spcBef>
                <a:spcPts val="0"/>
              </a:spcBef>
              <a:buSzPct val="25000"/>
            </a:pPr>
            <a:fld id="{00000000-1234-1234-1234-123412341234}" type="slidenum">
              <a:rPr lang="en-US">
                <a:solidFill>
                  <a:schemeClr val="dk1"/>
                </a:solidFill>
                <a:latin typeface="Calibri"/>
                <a:ea typeface="Calibri"/>
                <a:cs typeface="Calibri"/>
                <a:sym typeface="Calibri"/>
              </a:rPr>
              <a:pPr>
                <a:spcBef>
                  <a:spcPts val="0"/>
                </a:spcBef>
                <a:buSzPct val="25000"/>
              </a:pPr>
              <a:t>14</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54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DD506-0D47-41FD-B49C-01423FE33D16}"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242890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32361"/>
            <a:ext cx="7886700" cy="1325563"/>
          </a:xfrm>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DD506-0D47-41FD-B49C-01423FE33D16}"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396581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DD506-0D47-41FD-B49C-01423FE33D16}"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340267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45808"/>
            <a:ext cx="7886700" cy="1325563"/>
          </a:xfrm>
        </p:spPr>
        <p:txBody>
          <a:bodyPr/>
          <a:lstStyle>
            <a:lvl1pPr>
              <a:defRPr>
                <a:solidFill>
                  <a:srgbClr val="6699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DD506-0D47-41FD-B49C-01423FE33D16}"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363152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32361"/>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DD506-0D47-41FD-B49C-01423FE33D16}"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104599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DD506-0D47-41FD-B49C-01423FE33D16}"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FE36A-D033-47F9-82E9-78CDF700FBB3}" type="slidenum">
              <a:rPr lang="en-US" smtClean="0"/>
              <a:t>‹#›</a:t>
            </a:fld>
            <a:endParaRPr lang="en-US"/>
          </a:p>
        </p:txBody>
      </p:sp>
    </p:spTree>
    <p:extLst>
      <p:ext uri="{BB962C8B-B14F-4D97-AF65-F5344CB8AC3E}">
        <p14:creationId xmlns:p14="http://schemas.microsoft.com/office/powerpoint/2010/main" val="28553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Text Boxes">
    <p:spTree>
      <p:nvGrpSpPr>
        <p:cNvPr id="1" name=""/>
        <p:cNvGrpSpPr/>
        <p:nvPr/>
      </p:nvGrpSpPr>
      <p:grpSpPr>
        <a:xfrm>
          <a:off x="0" y="0"/>
          <a:ext cx="0" cy="0"/>
          <a:chOff x="0" y="0"/>
          <a:chExt cx="0" cy="0"/>
        </a:xfrm>
      </p:grpSpPr>
      <p:sp>
        <p:nvSpPr>
          <p:cNvPr id="2" name="Title 1"/>
          <p:cNvSpPr>
            <a:spLocks noGrp="1"/>
          </p:cNvSpPr>
          <p:nvPr>
            <p:ph type="title"/>
          </p:nvPr>
        </p:nvSpPr>
        <p:spPr>
          <a:xfrm>
            <a:off x="347134" y="101604"/>
            <a:ext cx="8366506" cy="677333"/>
          </a:xfrm>
        </p:spPr>
        <p:txBody>
          <a:bodyPr>
            <a:normAutofit/>
          </a:bodyPr>
          <a:lstStyle>
            <a:lvl1pPr algn="l">
              <a:defRPr sz="1600" baseline="0">
                <a:solidFill>
                  <a:srgbClr val="139AE7"/>
                </a:solidFill>
                <a:latin typeface="calibri" charset="0"/>
                <a:cs typeface="Arial"/>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8315962" y="6294200"/>
            <a:ext cx="397677" cy="365125"/>
          </a:xfrm>
        </p:spPr>
        <p:txBody>
          <a:bodyPr/>
          <a:lstStyle/>
          <a:p>
            <a:fld id="{3454F279-E9AF-9C46-9653-6CF2F275ACC5}" type="slidenum">
              <a:rPr lang="en-US" smtClean="0"/>
              <a:t>‹#›</a:t>
            </a:fld>
            <a:endParaRPr lang="en-US"/>
          </a:p>
        </p:txBody>
      </p:sp>
      <p:cxnSp>
        <p:nvCxnSpPr>
          <p:cNvPr id="16" name="Straight Connector 15"/>
          <p:cNvCxnSpPr/>
          <p:nvPr userDrawn="1"/>
        </p:nvCxnSpPr>
        <p:spPr>
          <a:xfrm>
            <a:off x="457200" y="1181867"/>
            <a:ext cx="8256439"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3"/>
          </p:nvPr>
        </p:nvSpPr>
        <p:spPr>
          <a:xfrm>
            <a:off x="347134" y="643465"/>
            <a:ext cx="8366505" cy="490484"/>
          </a:xfrm>
        </p:spPr>
        <p:txBody>
          <a:bodyPr/>
          <a:lstStyle>
            <a:lvl1pPr marL="0" indent="0">
              <a:buFont typeface="Arial"/>
              <a:buNone/>
              <a:defRPr>
                <a:solidFill>
                  <a:schemeClr val="tx1"/>
                </a:solidFill>
              </a:defRPr>
            </a:lvl1pPr>
          </a:lstStyle>
          <a:p>
            <a:pPr lvl="0"/>
            <a:r>
              <a:rPr lang="en-US"/>
              <a:t>Click to edit Master text styles</a:t>
            </a:r>
          </a:p>
        </p:txBody>
      </p:sp>
      <p:sp>
        <p:nvSpPr>
          <p:cNvPr id="10" name="Text Placeholder 9"/>
          <p:cNvSpPr>
            <a:spLocks noGrp="1"/>
          </p:cNvSpPr>
          <p:nvPr>
            <p:ph type="body" sz="quarter" idx="14"/>
          </p:nvPr>
        </p:nvSpPr>
        <p:spPr>
          <a:xfrm>
            <a:off x="347665" y="1328738"/>
            <a:ext cx="4124706" cy="4835525"/>
          </a:xfrm>
        </p:spPr>
        <p:txBody>
          <a:bodyPr/>
          <a:lstStyle>
            <a:lvl1pPr marL="0" marR="0" indent="0" algn="l" defTabSz="457200" rtl="0" eaLnBrk="1" fontAlgn="auto" latinLnBrk="0" hangingPunct="1">
              <a:lnSpc>
                <a:spcPct val="130000"/>
              </a:lnSpc>
              <a:spcBef>
                <a:spcPct val="20000"/>
              </a:spcBef>
              <a:spcAft>
                <a:spcPts val="0"/>
              </a:spcAft>
              <a:buClr>
                <a:srgbClr val="139AE7"/>
              </a:buClr>
              <a:buSzPct val="100000"/>
              <a:buFont typeface="Wingdings" charset="2"/>
              <a:buNone/>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4673600" y="1328738"/>
            <a:ext cx="4040039" cy="4835525"/>
          </a:xfrm>
          <a:solidFill>
            <a:schemeClr val="bg1">
              <a:lumMod val="85000"/>
            </a:schemeClr>
          </a:solidFill>
        </p:spPr>
        <p:txBody>
          <a:bodyPr/>
          <a:lstStyle>
            <a:lvl1pPr marL="0" marR="0" indent="0" algn="l" defTabSz="457200" rtl="0" eaLnBrk="1" fontAlgn="auto" latinLnBrk="0" hangingPunct="1">
              <a:lnSpc>
                <a:spcPct val="130000"/>
              </a:lnSpc>
              <a:spcBef>
                <a:spcPct val="20000"/>
              </a:spcBef>
              <a:spcAft>
                <a:spcPts val="0"/>
              </a:spcAft>
              <a:buClr>
                <a:srgbClr val="139AE7"/>
              </a:buClr>
              <a:buSzPct val="100000"/>
              <a:buFont typeface="Wingdings" charset="2"/>
              <a:buNone/>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309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891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DD506-0D47-41FD-B49C-01423FE33D16}" type="datetimeFigureOut">
              <a:rPr lang="en-US" smtClean="0"/>
              <a:t>3/20/2018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E36A-D033-47F9-82E9-78CDF700FBB3}" type="slidenum">
              <a:rPr lang="en-US" smtClean="0"/>
              <a:t>‹#›</a:t>
            </a:fld>
            <a:endParaRPr lang="en-US"/>
          </a:p>
        </p:txBody>
      </p:sp>
    </p:spTree>
    <p:extLst>
      <p:ext uri="{BB962C8B-B14F-4D97-AF65-F5344CB8AC3E}">
        <p14:creationId xmlns:p14="http://schemas.microsoft.com/office/powerpoint/2010/main" val="3798647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69900"/>
        </a:buClr>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en@corriganconsulting.com" TargetMode="External"/><Relationship Id="rId2" Type="http://schemas.openxmlformats.org/officeDocument/2006/relationships/hyperlink" Target="mailto:mike@greystone.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nul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hiefmarte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30.xml.rels><?xml version="1.0" encoding="UTF-8" standalone="yes"?>
<Relationships xmlns="http://schemas.openxmlformats.org/package/2006/relationships"><Relationship Id="rId2" Type="http://schemas.openxmlformats.org/officeDocument/2006/relationships/image" Target="../media/image14.(nul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nul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nul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nul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nul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nul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nul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nul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nul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nul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4.(nul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nul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nul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nul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nul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nul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nul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nul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828800"/>
            <a:ext cx="7772400" cy="1470025"/>
          </a:xfrm>
        </p:spPr>
        <p:txBody>
          <a:bodyPr>
            <a:normAutofit/>
          </a:bodyPr>
          <a:lstStyle/>
          <a:p>
            <a:pPr eaLnBrk="1" hangingPunct="1"/>
            <a:r>
              <a:rPr lang="en-US" altLang="en-US" b="1" dirty="0"/>
              <a:t>MarCom to MarTech: </a:t>
            </a:r>
            <a:br>
              <a:rPr lang="en-US" altLang="en-US" dirty="0"/>
            </a:br>
            <a:r>
              <a:rPr lang="en-US" altLang="en-US" sz="4000" i="1" dirty="0"/>
              <a:t>Succeeding in 2018 and Beyond</a:t>
            </a:r>
            <a:endParaRPr lang="en-US" altLang="en-US" i="1" dirty="0"/>
          </a:p>
        </p:txBody>
      </p:sp>
      <p:sp>
        <p:nvSpPr>
          <p:cNvPr id="14339" name="Subtitle 2"/>
          <p:cNvSpPr>
            <a:spLocks noGrp="1"/>
          </p:cNvSpPr>
          <p:nvPr>
            <p:ph type="subTitle" idx="1"/>
          </p:nvPr>
        </p:nvSpPr>
        <p:spPr>
          <a:xfrm>
            <a:off x="1524000" y="4090079"/>
            <a:ext cx="6400800" cy="1531938"/>
          </a:xfrm>
        </p:spPr>
        <p:txBody>
          <a:bodyPr/>
          <a:lstStyle/>
          <a:p>
            <a:pPr eaLnBrk="1" hangingPunct="1"/>
            <a:r>
              <a:rPr lang="en-US" altLang="en-US" sz="2400" dirty="0"/>
              <a:t>Carla Bryant &amp; Mike Schneider</a:t>
            </a:r>
          </a:p>
          <a:p>
            <a:pPr eaLnBrk="1" hangingPunct="1"/>
            <a:r>
              <a:rPr lang="en-US" altLang="en-US" dirty="0">
                <a:hlinkClick r:id="rId2"/>
              </a:rPr>
              <a:t>mschneider</a:t>
            </a:r>
            <a:r>
              <a:rPr lang="en-US" altLang="en-US" sz="2400" dirty="0">
                <a:hlinkClick r:id="rId2"/>
              </a:rPr>
              <a:t>@greystone.net</a:t>
            </a:r>
            <a:endParaRPr lang="en-US" altLang="en-US" dirty="0"/>
          </a:p>
          <a:p>
            <a:pPr eaLnBrk="1" hangingPunct="1"/>
            <a:r>
              <a:rPr lang="en-US" altLang="en-US" dirty="0">
                <a:hlinkClick r:id="rId3"/>
              </a:rPr>
              <a:t>carla</a:t>
            </a:r>
            <a:r>
              <a:rPr lang="en-US" altLang="en-US" sz="2400" dirty="0">
                <a:hlinkClick r:id="rId3"/>
              </a:rPr>
              <a:t>@corriganconsulting.com</a:t>
            </a:r>
            <a:endParaRPr lang="en-US" altLang="en-US" sz="2400" dirty="0"/>
          </a:p>
        </p:txBody>
      </p:sp>
      <p:sp>
        <p:nvSpPr>
          <p:cNvPr id="2" name="Slide Number Placeholder 1"/>
          <p:cNvSpPr>
            <a:spLocks noGrp="1"/>
          </p:cNvSpPr>
          <p:nvPr>
            <p:ph type="sldNum" sz="quarter" idx="12"/>
          </p:nvPr>
        </p:nvSpPr>
        <p:spPr/>
        <p:txBody>
          <a:bodyPr/>
          <a:lstStyle/>
          <a:p>
            <a:pPr>
              <a:defRPr/>
            </a:pPr>
            <a:fld id="{FE4AE7E4-A504-4597-ACB1-3CA47B09246B}" type="slidenum">
              <a:rPr lang="en-US" altLang="en-US" smtClean="0"/>
              <a:pPr>
                <a:defRPr/>
              </a:pPr>
              <a:t>1</a:t>
            </a:fld>
            <a:endParaRPr lang="en-US" altLang="en-US" dirty="0"/>
          </a:p>
        </p:txBody>
      </p:sp>
    </p:spTree>
    <p:extLst>
      <p:ext uri="{BB962C8B-B14F-4D97-AF65-F5344CB8AC3E}">
        <p14:creationId xmlns:p14="http://schemas.microsoft.com/office/powerpoint/2010/main" val="396195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The Rise of the Empowered Consumer</a:t>
            </a:r>
          </a:p>
        </p:txBody>
      </p:sp>
      <p:sp>
        <p:nvSpPr>
          <p:cNvPr id="3" name="Content Placeholder 2"/>
          <p:cNvSpPr>
            <a:spLocks noGrp="1"/>
          </p:cNvSpPr>
          <p:nvPr>
            <p:ph type="body" idx="1"/>
          </p:nvPr>
        </p:nvSpPr>
        <p:spPr/>
        <p:txBody>
          <a:bodyPr>
            <a:normAutofit/>
          </a:bodyPr>
          <a:lstStyle/>
          <a:p>
            <a:pPr marL="0" indent="0">
              <a:spcBef>
                <a:spcPts val="1776"/>
              </a:spcBef>
              <a:buNone/>
            </a:pPr>
            <a:r>
              <a:rPr lang="en-US" sz="2400" b="0" dirty="0"/>
              <a:t>	Consumerism: </a:t>
            </a:r>
            <a:r>
              <a:rPr lang="en-US" sz="2400" b="0" i="1" dirty="0"/>
              <a:t>“A movement that advocates patient 	involvement in their own healthcare decisions.”</a:t>
            </a:r>
          </a:p>
          <a:p>
            <a:pPr marL="0" indent="0">
              <a:spcBef>
                <a:spcPts val="1776"/>
              </a:spcBef>
              <a:buNone/>
            </a:pPr>
            <a:endParaRPr lang="en-US" sz="2400" b="0" dirty="0"/>
          </a:p>
          <a:p>
            <a:pPr>
              <a:spcBef>
                <a:spcPts val="1776"/>
              </a:spcBef>
            </a:pPr>
            <a:endParaRPr lang="en-US" sz="2400" b="0" dirty="0"/>
          </a:p>
          <a:p>
            <a:pPr>
              <a:spcBef>
                <a:spcPts val="1776"/>
              </a:spcBef>
            </a:pPr>
            <a:endParaRPr lang="en-US" sz="2400" b="0" dirty="0"/>
          </a:p>
          <a:p>
            <a:pPr lvl="1">
              <a:spcBef>
                <a:spcPts val="1776"/>
              </a:spcBef>
            </a:pPr>
            <a:endParaRPr lang="en-US" sz="2400" dirty="0"/>
          </a:p>
        </p:txBody>
      </p:sp>
      <p:sp>
        <p:nvSpPr>
          <p:cNvPr id="4" name="Slide Number Placeholder 3"/>
          <p:cNvSpPr>
            <a:spLocks noGrp="1"/>
          </p:cNvSpPr>
          <p:nvPr>
            <p:ph type="sldNum" sz="quarter" idx="12"/>
          </p:nvPr>
        </p:nvSpPr>
        <p:spPr/>
        <p:txBody>
          <a:bodyPr/>
          <a:lstStyle/>
          <a:p>
            <a:fld id="{253E96ED-E837-4122-A203-69252ACE276D}" type="slidenum">
              <a:rPr lang="en-US" altLang="en-US" smtClean="0"/>
              <a:pPr/>
              <a:t>10</a:t>
            </a:fld>
            <a:endParaRPr lang="en-US" altLang="en-US" dirty="0"/>
          </a:p>
        </p:txBody>
      </p:sp>
    </p:spTree>
    <p:extLst>
      <p:ext uri="{BB962C8B-B14F-4D97-AF65-F5344CB8AC3E}">
        <p14:creationId xmlns:p14="http://schemas.microsoft.com/office/powerpoint/2010/main" val="2449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B23F83-A1E6-9145-A97D-B9C84CE00028}"/>
              </a:ext>
            </a:extLst>
          </p:cNvPr>
          <p:cNvSpPr>
            <a:spLocks noGrp="1"/>
          </p:cNvSpPr>
          <p:nvPr>
            <p:ph type="title"/>
          </p:nvPr>
        </p:nvSpPr>
        <p:spPr/>
        <p:txBody>
          <a:bodyPr>
            <a:normAutofit fontScale="90000"/>
          </a:bodyPr>
          <a:lstStyle/>
          <a:p>
            <a:pPr algn="r"/>
            <a:r>
              <a:rPr lang="en-US" dirty="0"/>
              <a:t>The retail world is learning healthcare faster than healthcare is learning retail.</a:t>
            </a:r>
            <a:br>
              <a:rPr lang="en-US" dirty="0"/>
            </a:br>
            <a:r>
              <a:rPr lang="en-US" sz="2200" dirty="0"/>
              <a:t>Rob Klein, Klein &amp; Partners</a:t>
            </a:r>
            <a:endParaRPr lang="en-US" dirty="0"/>
          </a:p>
        </p:txBody>
      </p:sp>
      <p:sp>
        <p:nvSpPr>
          <p:cNvPr id="4" name="Slide Number Placeholder 3"/>
          <p:cNvSpPr>
            <a:spLocks noGrp="1"/>
          </p:cNvSpPr>
          <p:nvPr>
            <p:ph type="sldNum" sz="quarter" idx="12"/>
          </p:nvPr>
        </p:nvSpPr>
        <p:spPr/>
        <p:txBody>
          <a:bodyPr/>
          <a:lstStyle/>
          <a:p>
            <a:fld id="{253E96ED-E837-4122-A203-69252ACE276D}" type="slidenum">
              <a:rPr lang="en-US" altLang="en-US" smtClean="0"/>
              <a:pPr/>
              <a:t>11</a:t>
            </a:fld>
            <a:endParaRPr lang="en-US" altLang="en-US" dirty="0"/>
          </a:p>
        </p:txBody>
      </p:sp>
    </p:spTree>
    <p:extLst>
      <p:ext uri="{BB962C8B-B14F-4D97-AF65-F5344CB8AC3E}">
        <p14:creationId xmlns:p14="http://schemas.microsoft.com/office/powerpoint/2010/main" val="330998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Powerful, but frustrated</a:t>
            </a:r>
          </a:p>
        </p:txBody>
      </p:sp>
      <p:sp>
        <p:nvSpPr>
          <p:cNvPr id="3" name="Slide Number Placeholder 2"/>
          <p:cNvSpPr>
            <a:spLocks noGrp="1"/>
          </p:cNvSpPr>
          <p:nvPr>
            <p:ph type="sldNum" sz="quarter" idx="12"/>
          </p:nvPr>
        </p:nvSpPr>
        <p:spPr/>
        <p:txBody>
          <a:bodyPr/>
          <a:lstStyle/>
          <a:p>
            <a:fld id="{3454F279-E9AF-9C46-9653-6CF2F275ACC5}" type="slidenum">
              <a:rPr lang="en-US" smtClean="0"/>
              <a:t>12</a:t>
            </a:fld>
            <a:endParaRPr lang="en-US"/>
          </a:p>
        </p:txBody>
      </p:sp>
      <p:sp>
        <p:nvSpPr>
          <p:cNvPr id="5" name="Text Placeholder 4"/>
          <p:cNvSpPr>
            <a:spLocks noGrp="1"/>
          </p:cNvSpPr>
          <p:nvPr>
            <p:ph type="body" sz="quarter" idx="4294967295"/>
          </p:nvPr>
        </p:nvSpPr>
        <p:spPr>
          <a:xfrm>
            <a:off x="628650" y="1742275"/>
            <a:ext cx="8202613" cy="4294187"/>
          </a:xfrm>
        </p:spPr>
        <p:txBody>
          <a:bodyPr>
            <a:normAutofit/>
          </a:bodyPr>
          <a:lstStyle/>
          <a:p>
            <a:pPr marL="342900" indent="-342900">
              <a:buClr>
                <a:schemeClr val="tx1"/>
              </a:buClr>
              <a:buFont typeface="Arial" charset="0"/>
              <a:buChar char="•"/>
            </a:pPr>
            <a:r>
              <a:rPr lang="en-US" sz="1400" b="0" dirty="0"/>
              <a:t>C</a:t>
            </a:r>
            <a:r>
              <a:rPr lang="en-US" sz="1400" b="0" dirty="0">
                <a:solidFill>
                  <a:schemeClr val="tx1"/>
                </a:solidFill>
              </a:rPr>
              <a:t>onsumers have emerged as the fastest growing payer in healthcare</a:t>
            </a:r>
            <a:endParaRPr lang="en-US" sz="1400" b="0" dirty="0"/>
          </a:p>
          <a:p>
            <a:pPr marL="342900" indent="-342900">
              <a:buClr>
                <a:schemeClr val="tx1"/>
              </a:buClr>
              <a:buFont typeface="Arial" charset="0"/>
              <a:buChar char="•"/>
            </a:pPr>
            <a:r>
              <a:rPr lang="en-US" sz="1400" b="0" dirty="0"/>
              <a:t>Confused as they try to discern the cost and value of care.</a:t>
            </a:r>
          </a:p>
          <a:p>
            <a:pPr marL="342900" indent="-342900">
              <a:buClr>
                <a:schemeClr val="tx1"/>
              </a:buClr>
              <a:buFont typeface="Arial" charset="0"/>
              <a:buChar char="•"/>
            </a:pPr>
            <a:r>
              <a:rPr lang="en-US" sz="1400" b="0" dirty="0">
                <a:solidFill>
                  <a:schemeClr val="tx1"/>
                </a:solidFill>
              </a:rPr>
              <a:t>Pricing is meaningless without quality data.  According to Leah Binder, CEO Leapfrog, “97% of customers surveyed preferred hospitals with the highest grade of safety”.</a:t>
            </a:r>
          </a:p>
          <a:p>
            <a:pPr marL="342900" indent="-342900">
              <a:buClr>
                <a:schemeClr val="tx1"/>
              </a:buClr>
              <a:buFont typeface="Arial" charset="0"/>
              <a:buChar char="•"/>
            </a:pPr>
            <a:r>
              <a:rPr lang="en-US" sz="1400" b="0" dirty="0">
                <a:solidFill>
                  <a:schemeClr val="tx1"/>
                </a:solidFill>
              </a:rPr>
              <a:t>Over half of consumers want to receive their care from a single brand. </a:t>
            </a:r>
            <a:endParaRPr lang="en-US" sz="1100" b="0" dirty="0">
              <a:solidFill>
                <a:schemeClr val="tx1"/>
              </a:solidFill>
            </a:endParaRPr>
          </a:p>
        </p:txBody>
      </p:sp>
      <p:grpSp>
        <p:nvGrpSpPr>
          <p:cNvPr id="56" name="Group 55"/>
          <p:cNvGrpSpPr/>
          <p:nvPr/>
        </p:nvGrpSpPr>
        <p:grpSpPr>
          <a:xfrm>
            <a:off x="912584" y="4819565"/>
            <a:ext cx="3807090" cy="1347651"/>
            <a:chOff x="923178" y="4405877"/>
            <a:chExt cx="4122005" cy="1589297"/>
          </a:xfrm>
        </p:grpSpPr>
        <p:sp>
          <p:nvSpPr>
            <p:cNvPr id="8" name="Rectangle 7"/>
            <p:cNvSpPr/>
            <p:nvPr/>
          </p:nvSpPr>
          <p:spPr>
            <a:xfrm>
              <a:off x="923178" y="4405877"/>
              <a:ext cx="4122005" cy="1589297"/>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p:cNvSpPr txBox="1"/>
            <p:nvPr/>
          </p:nvSpPr>
          <p:spPr>
            <a:xfrm>
              <a:off x="1089648" y="4452450"/>
              <a:ext cx="3814196" cy="409613"/>
            </a:xfrm>
            <a:prstGeom prst="rect">
              <a:avLst/>
            </a:prstGeom>
            <a:noFill/>
          </p:spPr>
          <p:txBody>
            <a:bodyPr wrap="square" rtlCol="0">
              <a:noAutofit/>
            </a:bodyPr>
            <a:lstStyle/>
            <a:p>
              <a:r>
                <a:rPr lang="en-US" sz="1050" b="1" dirty="0"/>
                <a:t>3 in 10 </a:t>
              </a:r>
              <a:r>
                <a:rPr lang="en-US" sz="1050" dirty="0"/>
                <a:t>are have deferred treatment to avoid the confusion and expense</a:t>
              </a:r>
            </a:p>
          </p:txBody>
        </p:sp>
        <p:sp>
          <p:nvSpPr>
            <p:cNvPr id="10" name="Freeform: Shape 176"/>
            <p:cNvSpPr>
              <a:spLocks noChangeAspect="1"/>
            </p:cNvSpPr>
            <p:nvPr/>
          </p:nvSpPr>
          <p:spPr>
            <a:xfrm>
              <a:off x="3394985"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1" name="Freeform: Shape 178"/>
            <p:cNvSpPr>
              <a:spLocks noChangeAspect="1"/>
            </p:cNvSpPr>
            <p:nvPr/>
          </p:nvSpPr>
          <p:spPr>
            <a:xfrm>
              <a:off x="1828599"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2" name="Freeform: Shape 179"/>
            <p:cNvSpPr>
              <a:spLocks noChangeAspect="1"/>
            </p:cNvSpPr>
            <p:nvPr/>
          </p:nvSpPr>
          <p:spPr>
            <a:xfrm>
              <a:off x="1435684"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3" name="Freeform: Shape 180"/>
            <p:cNvSpPr>
              <a:spLocks noChangeAspect="1"/>
            </p:cNvSpPr>
            <p:nvPr/>
          </p:nvSpPr>
          <p:spPr>
            <a:xfrm>
              <a:off x="1042769"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4" name="Freeform: Shape 182"/>
            <p:cNvSpPr>
              <a:spLocks noChangeAspect="1"/>
            </p:cNvSpPr>
            <p:nvPr/>
          </p:nvSpPr>
          <p:spPr>
            <a:xfrm>
              <a:off x="3012684"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5" name="Freeform: Shape 183"/>
            <p:cNvSpPr>
              <a:spLocks noChangeAspect="1"/>
            </p:cNvSpPr>
            <p:nvPr/>
          </p:nvSpPr>
          <p:spPr>
            <a:xfrm>
              <a:off x="2619769"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6" name="Freeform: Shape 184"/>
            <p:cNvSpPr>
              <a:spLocks noChangeAspect="1"/>
            </p:cNvSpPr>
            <p:nvPr/>
          </p:nvSpPr>
          <p:spPr>
            <a:xfrm>
              <a:off x="2226853"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7" name="Freeform: Shape 185"/>
            <p:cNvSpPr>
              <a:spLocks noChangeAspect="1"/>
            </p:cNvSpPr>
            <p:nvPr/>
          </p:nvSpPr>
          <p:spPr>
            <a:xfrm>
              <a:off x="4569137"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8" name="Freeform: Shape 186"/>
            <p:cNvSpPr>
              <a:spLocks noChangeAspect="1"/>
            </p:cNvSpPr>
            <p:nvPr/>
          </p:nvSpPr>
          <p:spPr>
            <a:xfrm>
              <a:off x="4176221"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19" name="Freeform: Shape 187"/>
            <p:cNvSpPr>
              <a:spLocks noChangeAspect="1"/>
            </p:cNvSpPr>
            <p:nvPr/>
          </p:nvSpPr>
          <p:spPr>
            <a:xfrm>
              <a:off x="3783306" y="4972554"/>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grpSp>
      <p:grpSp>
        <p:nvGrpSpPr>
          <p:cNvPr id="57" name="Group 56"/>
          <p:cNvGrpSpPr/>
          <p:nvPr/>
        </p:nvGrpSpPr>
        <p:grpSpPr>
          <a:xfrm>
            <a:off x="5341250" y="3252822"/>
            <a:ext cx="2004119" cy="1335206"/>
            <a:chOff x="5339755" y="2433334"/>
            <a:chExt cx="2289946" cy="1505027"/>
          </a:xfrm>
        </p:grpSpPr>
        <p:sp>
          <p:nvSpPr>
            <p:cNvPr id="20" name="Rectangle 19"/>
            <p:cNvSpPr/>
            <p:nvPr/>
          </p:nvSpPr>
          <p:spPr>
            <a:xfrm>
              <a:off x="5339755" y="2433334"/>
              <a:ext cx="2210224" cy="1505027"/>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p:cNvSpPr txBox="1"/>
            <p:nvPr/>
          </p:nvSpPr>
          <p:spPr>
            <a:xfrm>
              <a:off x="5377346" y="2505522"/>
              <a:ext cx="2252355" cy="409613"/>
            </a:xfrm>
            <a:prstGeom prst="rect">
              <a:avLst/>
            </a:prstGeom>
            <a:noFill/>
          </p:spPr>
          <p:txBody>
            <a:bodyPr wrap="square" rtlCol="0">
              <a:noAutofit/>
            </a:bodyPr>
            <a:lstStyle/>
            <a:p>
              <a:r>
                <a:rPr lang="en-US" sz="1050" b="1"/>
                <a:t>4 of 5 </a:t>
              </a:r>
              <a:r>
                <a:rPr lang="en-US" sz="1050"/>
                <a:t>find</a:t>
              </a:r>
              <a:r>
                <a:rPr lang="en-US" sz="1050" b="1"/>
                <a:t> </a:t>
              </a:r>
              <a:r>
                <a:rPr lang="en-US" sz="1050"/>
                <a:t>it hard to compare cost and quality</a:t>
              </a:r>
            </a:p>
          </p:txBody>
        </p:sp>
        <p:sp>
          <p:nvSpPr>
            <p:cNvPr id="23" name="Freeform: Shape 178"/>
            <p:cNvSpPr>
              <a:spLocks noChangeAspect="1"/>
            </p:cNvSpPr>
            <p:nvPr/>
          </p:nvSpPr>
          <p:spPr>
            <a:xfrm>
              <a:off x="6190439" y="3062843"/>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24" name="Freeform: Shape 179"/>
            <p:cNvSpPr>
              <a:spLocks noChangeAspect="1"/>
            </p:cNvSpPr>
            <p:nvPr/>
          </p:nvSpPr>
          <p:spPr>
            <a:xfrm>
              <a:off x="5797524" y="3062843"/>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25" name="Freeform: Shape 180"/>
            <p:cNvSpPr>
              <a:spLocks noChangeAspect="1"/>
            </p:cNvSpPr>
            <p:nvPr/>
          </p:nvSpPr>
          <p:spPr>
            <a:xfrm>
              <a:off x="5404609" y="3062843"/>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27" name="Freeform: Shape 183"/>
            <p:cNvSpPr>
              <a:spLocks noChangeAspect="1"/>
            </p:cNvSpPr>
            <p:nvPr/>
          </p:nvSpPr>
          <p:spPr>
            <a:xfrm>
              <a:off x="6981609" y="3062843"/>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sp>
          <p:nvSpPr>
            <p:cNvPr id="28" name="Freeform: Shape 184"/>
            <p:cNvSpPr>
              <a:spLocks noChangeAspect="1"/>
            </p:cNvSpPr>
            <p:nvPr/>
          </p:nvSpPr>
          <p:spPr>
            <a:xfrm>
              <a:off x="6588693" y="3062843"/>
              <a:ext cx="334706" cy="743916"/>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rgbClr val="92D050"/>
                </a:gs>
                <a:gs pos="0">
                  <a:srgbClr val="92D050"/>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600">
                <a:solidFill>
                  <a:prstClr val="black"/>
                </a:solidFill>
              </a:endParaRPr>
            </a:p>
          </p:txBody>
        </p:sp>
      </p:grpSp>
      <p:sp>
        <p:nvSpPr>
          <p:cNvPr id="32" name="Rectangle 31"/>
          <p:cNvSpPr/>
          <p:nvPr/>
        </p:nvSpPr>
        <p:spPr>
          <a:xfrm>
            <a:off x="5339755" y="4800788"/>
            <a:ext cx="1935843" cy="1359538"/>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310320" y="4760770"/>
            <a:ext cx="2178213" cy="409613"/>
          </a:xfrm>
          <a:prstGeom prst="rect">
            <a:avLst/>
          </a:prstGeom>
          <a:noFill/>
        </p:spPr>
        <p:txBody>
          <a:bodyPr wrap="square" rtlCol="0">
            <a:noAutofit/>
          </a:bodyPr>
          <a:lstStyle/>
          <a:p>
            <a:r>
              <a:rPr lang="en-US" sz="1050" b="1"/>
              <a:t>3 of 4 </a:t>
            </a:r>
            <a:r>
              <a:rPr lang="en-US" sz="1050"/>
              <a:t>feel healthcare decisions are the most important and expensive they will make </a:t>
            </a:r>
          </a:p>
        </p:txBody>
      </p:sp>
      <p:sp>
        <p:nvSpPr>
          <p:cNvPr id="35" name="Freeform: Shape 178"/>
          <p:cNvSpPr>
            <a:spLocks noChangeAspect="1"/>
          </p:cNvSpPr>
          <p:nvPr/>
        </p:nvSpPr>
        <p:spPr>
          <a:xfrm>
            <a:off x="6092803" y="5386029"/>
            <a:ext cx="277088" cy="61585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36" name="Freeform: Shape 179"/>
          <p:cNvSpPr>
            <a:spLocks noChangeAspect="1"/>
          </p:cNvSpPr>
          <p:nvPr/>
        </p:nvSpPr>
        <p:spPr>
          <a:xfrm>
            <a:off x="5771008" y="5386029"/>
            <a:ext cx="277088" cy="61585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37" name="Freeform: Shape 180"/>
          <p:cNvSpPr>
            <a:spLocks noChangeAspect="1"/>
          </p:cNvSpPr>
          <p:nvPr/>
        </p:nvSpPr>
        <p:spPr>
          <a:xfrm>
            <a:off x="5439053" y="5386029"/>
            <a:ext cx="277088" cy="61585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39" name="Freeform: Shape 183"/>
          <p:cNvSpPr>
            <a:spLocks noChangeAspect="1"/>
          </p:cNvSpPr>
          <p:nvPr/>
        </p:nvSpPr>
        <p:spPr>
          <a:xfrm>
            <a:off x="6792533" y="5386029"/>
            <a:ext cx="277088" cy="61585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40" name="Freeform: Shape 184"/>
          <p:cNvSpPr>
            <a:spLocks noChangeAspect="1"/>
          </p:cNvSpPr>
          <p:nvPr/>
        </p:nvSpPr>
        <p:spPr>
          <a:xfrm>
            <a:off x="6450417" y="5386029"/>
            <a:ext cx="277088" cy="61585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44" name="Rectangle 43"/>
          <p:cNvSpPr/>
          <p:nvPr/>
        </p:nvSpPr>
        <p:spPr>
          <a:xfrm>
            <a:off x="923732" y="3240377"/>
            <a:ext cx="3795942" cy="1347651"/>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10141" y="3235287"/>
            <a:ext cx="3814196" cy="409613"/>
          </a:xfrm>
          <a:prstGeom prst="rect">
            <a:avLst/>
          </a:prstGeom>
          <a:noFill/>
        </p:spPr>
        <p:txBody>
          <a:bodyPr wrap="square" rtlCol="0">
            <a:noAutofit/>
          </a:bodyPr>
          <a:lstStyle/>
          <a:p>
            <a:r>
              <a:rPr lang="en-US" sz="1050" b="1"/>
              <a:t>7 in 10 </a:t>
            </a:r>
            <a:r>
              <a:rPr lang="en-US" sz="1050"/>
              <a:t>feel responsible for managing their own health, but don’t have tools</a:t>
            </a:r>
          </a:p>
        </p:txBody>
      </p:sp>
      <p:sp>
        <p:nvSpPr>
          <p:cNvPr id="46" name="Freeform: Shape 176"/>
          <p:cNvSpPr>
            <a:spLocks noChangeAspect="1"/>
          </p:cNvSpPr>
          <p:nvPr/>
        </p:nvSpPr>
        <p:spPr>
          <a:xfrm>
            <a:off x="3285410"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47" name="Freeform: Shape 178"/>
          <p:cNvSpPr>
            <a:spLocks noChangeAspect="1"/>
          </p:cNvSpPr>
          <p:nvPr/>
        </p:nvSpPr>
        <p:spPr>
          <a:xfrm>
            <a:off x="1719024"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48" name="Freeform: Shape 179"/>
          <p:cNvSpPr>
            <a:spLocks noChangeAspect="1"/>
          </p:cNvSpPr>
          <p:nvPr/>
        </p:nvSpPr>
        <p:spPr>
          <a:xfrm>
            <a:off x="1326109"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49" name="Freeform: Shape 180"/>
          <p:cNvSpPr>
            <a:spLocks noChangeAspect="1"/>
          </p:cNvSpPr>
          <p:nvPr/>
        </p:nvSpPr>
        <p:spPr>
          <a:xfrm>
            <a:off x="933194"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0" name="Freeform: Shape 182"/>
          <p:cNvSpPr>
            <a:spLocks noChangeAspect="1"/>
          </p:cNvSpPr>
          <p:nvPr/>
        </p:nvSpPr>
        <p:spPr>
          <a:xfrm>
            <a:off x="2903109"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1" name="Freeform: Shape 183"/>
          <p:cNvSpPr>
            <a:spLocks noChangeAspect="1"/>
          </p:cNvSpPr>
          <p:nvPr/>
        </p:nvSpPr>
        <p:spPr>
          <a:xfrm>
            <a:off x="2510194"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2" name="Freeform: Shape 184"/>
          <p:cNvSpPr>
            <a:spLocks noChangeAspect="1"/>
          </p:cNvSpPr>
          <p:nvPr/>
        </p:nvSpPr>
        <p:spPr>
          <a:xfrm>
            <a:off x="2117278"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92D050"/>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3" name="Freeform: Shape 185"/>
          <p:cNvSpPr>
            <a:spLocks noChangeAspect="1"/>
          </p:cNvSpPr>
          <p:nvPr/>
        </p:nvSpPr>
        <p:spPr>
          <a:xfrm>
            <a:off x="4459562"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4" name="Freeform: Shape 186"/>
          <p:cNvSpPr>
            <a:spLocks noChangeAspect="1"/>
          </p:cNvSpPr>
          <p:nvPr/>
        </p:nvSpPr>
        <p:spPr>
          <a:xfrm>
            <a:off x="4066646"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5" name="Freeform: Shape 187"/>
          <p:cNvSpPr>
            <a:spLocks noChangeAspect="1"/>
          </p:cNvSpPr>
          <p:nvPr/>
        </p:nvSpPr>
        <p:spPr>
          <a:xfrm>
            <a:off x="3673731" y="3779260"/>
            <a:ext cx="260112" cy="5781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1">
                  <a:lumMod val="85000"/>
                </a:schemeClr>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9" name="TextBox 58"/>
          <p:cNvSpPr txBox="1"/>
          <p:nvPr/>
        </p:nvSpPr>
        <p:spPr>
          <a:xfrm>
            <a:off x="2377687" y="6448422"/>
            <a:ext cx="5208997" cy="215444"/>
          </a:xfrm>
          <a:prstGeom prst="rect">
            <a:avLst/>
          </a:prstGeom>
          <a:noFill/>
        </p:spPr>
        <p:txBody>
          <a:bodyPr wrap="square" rtlCol="0">
            <a:spAutoFit/>
          </a:bodyPr>
          <a:lstStyle/>
          <a:p>
            <a:r>
              <a:rPr lang="en-US" sz="800" dirty="0"/>
              <a:t>Source: The Consumer is the New Payer in Healthcare. NRC, 2017.</a:t>
            </a:r>
          </a:p>
        </p:txBody>
      </p:sp>
    </p:spTree>
    <p:extLst>
      <p:ext uri="{BB962C8B-B14F-4D97-AF65-F5344CB8AC3E}">
        <p14:creationId xmlns:p14="http://schemas.microsoft.com/office/powerpoint/2010/main" val="67691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28650" y="329621"/>
            <a:ext cx="7886700" cy="1325563"/>
          </a:xfrm>
        </p:spPr>
        <p:txBody>
          <a:bodyPr anchor="b">
            <a:normAutofit/>
          </a:bodyPr>
          <a:lstStyle/>
          <a:p>
            <a:r>
              <a:rPr lang="en-US" altLang="en-US" sz="4000" dirty="0">
                <a:ea typeface="ＭＳ Ｐゴシック" charset="-128"/>
              </a:rPr>
              <a:t>Reviews -  The New Word-of-Mouth</a:t>
            </a:r>
          </a:p>
        </p:txBody>
      </p:sp>
      <p:sp>
        <p:nvSpPr>
          <p:cNvPr id="39942" name="Text Placeholder 5"/>
          <p:cNvSpPr>
            <a:spLocks noGrp="1"/>
          </p:cNvSpPr>
          <p:nvPr>
            <p:ph idx="1"/>
          </p:nvPr>
        </p:nvSpPr>
        <p:spPr>
          <a:xfrm>
            <a:off x="628650" y="1661241"/>
            <a:ext cx="7886700" cy="4351338"/>
          </a:xfrm>
        </p:spPr>
        <p:txBody>
          <a:bodyPr>
            <a:normAutofit/>
          </a:bodyPr>
          <a:lstStyle/>
          <a:p>
            <a:pPr marL="285750" indent="-285750" fontAlgn="base">
              <a:lnSpc>
                <a:spcPct val="100000"/>
              </a:lnSpc>
              <a:spcBef>
                <a:spcPts val="600"/>
              </a:spcBef>
              <a:spcAft>
                <a:spcPct val="0"/>
              </a:spcAft>
              <a:buSzTx/>
            </a:pPr>
            <a:r>
              <a:rPr lang="en-US" altLang="en-US" sz="1600" b="0" dirty="0">
                <a:solidFill>
                  <a:srgbClr val="000000"/>
                </a:solidFill>
                <a:latin typeface="Calibri" panose="020F0502020204030204" pitchFamily="34" charset="0"/>
                <a:ea typeface="ＭＳ Ｐゴシック" charset="-128"/>
                <a:cs typeface="Calibri" panose="020F0502020204030204" pitchFamily="34" charset="0"/>
              </a:rPr>
              <a:t>Consumers rely heavily on reviews to make decisions about providers and hospitals. </a:t>
            </a:r>
          </a:p>
          <a:p>
            <a:pPr marL="285750" indent="-285750" fontAlgn="base">
              <a:lnSpc>
                <a:spcPct val="100000"/>
              </a:lnSpc>
              <a:spcBef>
                <a:spcPts val="600"/>
              </a:spcBef>
              <a:spcAft>
                <a:spcPct val="0"/>
              </a:spcAft>
              <a:buSzTx/>
              <a:buFont typeface="Arial" charset="0"/>
              <a:buChar char="•"/>
            </a:pPr>
            <a:r>
              <a:rPr lang="en-US" altLang="en-US" sz="1600" b="0" dirty="0">
                <a:solidFill>
                  <a:srgbClr val="000000"/>
                </a:solidFill>
                <a:latin typeface="Calibri" panose="020F0502020204030204" pitchFamily="34" charset="0"/>
                <a:ea typeface="ＭＳ Ｐゴシック" charset="-128"/>
                <a:cs typeface="Calibri" panose="020F0502020204030204" pitchFamily="34" charset="0"/>
              </a:rPr>
              <a:t>Reviews on third party sites are most important</a:t>
            </a:r>
          </a:p>
          <a:p>
            <a:pPr marL="285750" indent="-285750" fontAlgn="base">
              <a:lnSpc>
                <a:spcPct val="100000"/>
              </a:lnSpc>
              <a:spcBef>
                <a:spcPts val="600"/>
              </a:spcBef>
              <a:spcAft>
                <a:spcPct val="0"/>
              </a:spcAft>
              <a:buSzTx/>
              <a:buFont typeface="Arial" charset="0"/>
              <a:buChar char="•"/>
            </a:pPr>
            <a:r>
              <a:rPr lang="en-US" altLang="en-US" sz="1600" b="0" dirty="0">
                <a:solidFill>
                  <a:srgbClr val="000000"/>
                </a:solidFill>
                <a:latin typeface="Calibri" panose="020F0502020204030204" pitchFamily="34" charset="0"/>
                <a:ea typeface="ＭＳ Ｐゴシック" charset="-128"/>
                <a:cs typeface="Calibri" panose="020F0502020204030204" pitchFamily="34" charset="0"/>
              </a:rPr>
              <a:t>The overall tone and content of the review, and the total number matters in their evaluation</a:t>
            </a:r>
          </a:p>
          <a:p>
            <a:pPr marL="285750" indent="-285750" fontAlgn="base">
              <a:lnSpc>
                <a:spcPct val="100000"/>
              </a:lnSpc>
              <a:spcBef>
                <a:spcPts val="600"/>
              </a:spcBef>
              <a:spcAft>
                <a:spcPct val="0"/>
              </a:spcAft>
              <a:buSzTx/>
              <a:buFont typeface="Arial" charset="0"/>
              <a:buChar char="•"/>
            </a:pPr>
            <a:r>
              <a:rPr lang="en-US" altLang="en-US" sz="1600" b="0" dirty="0">
                <a:solidFill>
                  <a:srgbClr val="000000"/>
                </a:solidFill>
                <a:latin typeface="Calibri" panose="020F0502020204030204" pitchFamily="34" charset="0"/>
                <a:ea typeface="ＭＳ Ｐゴシック" charset="-128"/>
                <a:cs typeface="Calibri" panose="020F0502020204030204" pitchFamily="34" charset="0"/>
              </a:rPr>
              <a:t>Consumers will change providers/hospitals if they find compelling negative reviews.</a:t>
            </a:r>
          </a:p>
          <a:p>
            <a:pPr marL="285750" indent="-285750" fontAlgn="base">
              <a:lnSpc>
                <a:spcPct val="100000"/>
              </a:lnSpc>
              <a:spcBef>
                <a:spcPts val="600"/>
              </a:spcBef>
              <a:spcAft>
                <a:spcPct val="0"/>
              </a:spcAft>
              <a:buSzTx/>
              <a:buFont typeface="Arial" charset="0"/>
              <a:buChar char="•"/>
            </a:pPr>
            <a:endParaRPr lang="en-US" altLang="en-US" sz="1600" b="0" dirty="0">
              <a:solidFill>
                <a:srgbClr val="000000"/>
              </a:solidFill>
              <a:latin typeface="Calibri" panose="020F0502020204030204" pitchFamily="34" charset="0"/>
              <a:ea typeface="ＭＳ Ｐゴシック" charset="-128"/>
              <a:cs typeface="Calibri" panose="020F0502020204030204" pitchFamily="34" charset="0"/>
            </a:endParaRPr>
          </a:p>
          <a:p>
            <a:pPr fontAlgn="base">
              <a:lnSpc>
                <a:spcPct val="100000"/>
              </a:lnSpc>
              <a:spcBef>
                <a:spcPts val="600"/>
              </a:spcBef>
              <a:spcAft>
                <a:spcPct val="0"/>
              </a:spcAft>
              <a:buSzTx/>
            </a:pPr>
            <a:endParaRPr lang="en-US" altLang="en-US" sz="1800" b="0" dirty="0">
              <a:solidFill>
                <a:srgbClr val="000000"/>
              </a:solidFill>
              <a:latin typeface="Calibri" panose="020F0502020204030204" pitchFamily="34" charset="0"/>
              <a:ea typeface="ＭＳ Ｐゴシック" charset="-128"/>
              <a:cs typeface="Calibri" panose="020F0502020204030204" pitchFamily="34" charset="0"/>
            </a:endParaRPr>
          </a:p>
        </p:txBody>
      </p:sp>
      <p:sp>
        <p:nvSpPr>
          <p:cNvPr id="39940"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70E160-761F-454C-9AD5-ECD72979CC33}" type="slidenum">
              <a:rPr lang="en-US" altLang="en-US" sz="1400">
                <a:solidFill>
                  <a:srgbClr val="139AE7"/>
                </a:solidFill>
              </a:rPr>
              <a:pPr eaLnBrk="1" hangingPunct="1"/>
              <a:t>13</a:t>
            </a:fld>
            <a:endParaRPr lang="en-US" altLang="en-US" sz="1400">
              <a:solidFill>
                <a:srgbClr val="139AE7"/>
              </a:solidFill>
            </a:endParaRPr>
          </a:p>
        </p:txBody>
      </p:sp>
      <p:pic>
        <p:nvPicPr>
          <p:cNvPr id="10" name="Picture 2" descr="Image result for online re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67" y="3662483"/>
            <a:ext cx="3466517" cy="26970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0653" y="4022967"/>
            <a:ext cx="1010309" cy="840230"/>
          </a:xfrm>
          <a:prstGeom prst="rect">
            <a:avLst/>
          </a:prstGeom>
          <a:noFill/>
        </p:spPr>
        <p:txBody>
          <a:bodyPr wrap="square" rtlCol="0">
            <a:spAutoFit/>
          </a:bodyPr>
          <a:lstStyle/>
          <a:p>
            <a:pPr algn="ctr">
              <a:lnSpc>
                <a:spcPct val="90000"/>
              </a:lnSpc>
            </a:pPr>
            <a:r>
              <a:rPr lang="en-US" sz="600">
                <a:solidFill>
                  <a:schemeClr val="bg1"/>
                </a:solidFill>
                <a:latin typeface="Century Gothic" panose="020B0502020202020204" pitchFamily="34" charset="0"/>
              </a:rPr>
              <a:t>Prefer</a:t>
            </a:r>
          </a:p>
          <a:p>
            <a:pPr algn="ctr">
              <a:lnSpc>
                <a:spcPct val="90000"/>
              </a:lnSpc>
            </a:pPr>
            <a:r>
              <a:rPr lang="en-US" sz="600">
                <a:solidFill>
                  <a:schemeClr val="bg1"/>
                </a:solidFill>
                <a:latin typeface="Century Gothic" panose="020B0502020202020204" pitchFamily="34" charset="0"/>
              </a:rPr>
              <a:t>quality ranking organizations over consumer-driven reviews to help choose a hospital</a:t>
            </a:r>
          </a:p>
          <a:p>
            <a:pPr algn="ctr">
              <a:lnSpc>
                <a:spcPct val="90000"/>
              </a:lnSpc>
            </a:pPr>
            <a:endParaRPr lang="en-US" sz="600">
              <a:solidFill>
                <a:schemeClr val="bg1"/>
              </a:solidFill>
              <a:latin typeface="Century Gothic" panose="020B0502020202020204" pitchFamily="34" charset="0"/>
            </a:endParaRPr>
          </a:p>
          <a:p>
            <a:pPr algn="ctr">
              <a:lnSpc>
                <a:spcPct val="90000"/>
              </a:lnSpc>
            </a:pPr>
            <a:r>
              <a:rPr lang="en-US" sz="600" b="1">
                <a:solidFill>
                  <a:schemeClr val="bg1"/>
                </a:solidFill>
                <a:latin typeface="Century Gothic" panose="020B0502020202020204" pitchFamily="34" charset="0"/>
              </a:rPr>
              <a:t>Millennials – 52%</a:t>
            </a:r>
          </a:p>
          <a:p>
            <a:pPr algn="ctr">
              <a:lnSpc>
                <a:spcPct val="90000"/>
              </a:lnSpc>
            </a:pPr>
            <a:r>
              <a:rPr lang="en-US" sz="600">
                <a:solidFill>
                  <a:schemeClr val="bg1"/>
                </a:solidFill>
                <a:latin typeface="Century Gothic" panose="020B0502020202020204" pitchFamily="34" charset="0"/>
              </a:rPr>
              <a:t>Older – 34%</a:t>
            </a:r>
          </a:p>
        </p:txBody>
      </p:sp>
      <p:sp>
        <p:nvSpPr>
          <p:cNvPr id="12" name="TextBox 11"/>
          <p:cNvSpPr txBox="1"/>
          <p:nvPr/>
        </p:nvSpPr>
        <p:spPr>
          <a:xfrm rot="658025">
            <a:off x="2061697" y="3779696"/>
            <a:ext cx="695351" cy="923330"/>
          </a:xfrm>
          <a:prstGeom prst="rect">
            <a:avLst/>
          </a:prstGeom>
          <a:noFill/>
        </p:spPr>
        <p:txBody>
          <a:bodyPr wrap="square" rtlCol="0">
            <a:spAutoFit/>
          </a:bodyPr>
          <a:lstStyle/>
          <a:p>
            <a:pPr algn="ctr">
              <a:lnSpc>
                <a:spcPct val="90000"/>
              </a:lnSpc>
            </a:pPr>
            <a:r>
              <a:rPr lang="en-US" sz="600">
                <a:solidFill>
                  <a:schemeClr val="bg1"/>
                </a:solidFill>
                <a:latin typeface="Century Gothic" panose="020B0502020202020204" pitchFamily="34" charset="0"/>
              </a:rPr>
              <a:t>Neither ranking/ review sites are useful in </a:t>
            </a:r>
            <a:r>
              <a:rPr lang="en-US" sz="500">
                <a:solidFill>
                  <a:schemeClr val="bg1"/>
                </a:solidFill>
                <a:latin typeface="Century Gothic" panose="020B0502020202020204" pitchFamily="34" charset="0"/>
              </a:rPr>
              <a:t>choosing</a:t>
            </a:r>
            <a:r>
              <a:rPr lang="en-US" sz="600">
                <a:solidFill>
                  <a:schemeClr val="bg1"/>
                </a:solidFill>
                <a:latin typeface="Century Gothic" panose="020B0502020202020204" pitchFamily="34" charset="0"/>
              </a:rPr>
              <a:t> a hospital</a:t>
            </a:r>
          </a:p>
          <a:p>
            <a:pPr algn="ctr">
              <a:lnSpc>
                <a:spcPct val="90000"/>
              </a:lnSpc>
            </a:pPr>
            <a:endParaRPr lang="en-US" sz="600">
              <a:solidFill>
                <a:schemeClr val="bg1"/>
              </a:solidFill>
              <a:latin typeface="Century Gothic" panose="020B0502020202020204" pitchFamily="34" charset="0"/>
            </a:endParaRPr>
          </a:p>
          <a:p>
            <a:pPr algn="ctr">
              <a:lnSpc>
                <a:spcPct val="90000"/>
              </a:lnSpc>
            </a:pPr>
            <a:r>
              <a:rPr lang="en-US" sz="600" b="1">
                <a:solidFill>
                  <a:schemeClr val="bg1"/>
                </a:solidFill>
                <a:latin typeface="Century Gothic" panose="020B0502020202020204" pitchFamily="34" charset="0"/>
              </a:rPr>
              <a:t>Millennials – 12%</a:t>
            </a:r>
          </a:p>
          <a:p>
            <a:pPr algn="ctr">
              <a:lnSpc>
                <a:spcPct val="90000"/>
              </a:lnSpc>
            </a:pPr>
            <a:r>
              <a:rPr lang="en-US" sz="600">
                <a:solidFill>
                  <a:schemeClr val="bg1"/>
                </a:solidFill>
                <a:latin typeface="Century Gothic" panose="020B0502020202020204" pitchFamily="34" charset="0"/>
              </a:rPr>
              <a:t>Older – 28%</a:t>
            </a:r>
          </a:p>
        </p:txBody>
      </p:sp>
      <p:sp>
        <p:nvSpPr>
          <p:cNvPr id="13" name="TextBox 12"/>
          <p:cNvSpPr txBox="1"/>
          <p:nvPr/>
        </p:nvSpPr>
        <p:spPr>
          <a:xfrm>
            <a:off x="2745462" y="4208104"/>
            <a:ext cx="829498" cy="577081"/>
          </a:xfrm>
          <a:prstGeom prst="rect">
            <a:avLst/>
          </a:prstGeom>
          <a:noFill/>
        </p:spPr>
        <p:txBody>
          <a:bodyPr wrap="square" rtlCol="0">
            <a:spAutoFit/>
          </a:bodyPr>
          <a:lstStyle/>
          <a:p>
            <a:pPr algn="ctr">
              <a:lnSpc>
                <a:spcPct val="90000"/>
              </a:lnSpc>
            </a:pPr>
            <a:r>
              <a:rPr lang="en-US" sz="500">
                <a:solidFill>
                  <a:schemeClr val="bg1"/>
                </a:solidFill>
                <a:latin typeface="Century Gothic" panose="020B0502020202020204" pitchFamily="34" charset="0"/>
              </a:rPr>
              <a:t>Gone online to a social site &amp; shared experiences about a hospital or MD</a:t>
            </a:r>
          </a:p>
          <a:p>
            <a:pPr algn="ctr">
              <a:lnSpc>
                <a:spcPct val="90000"/>
              </a:lnSpc>
            </a:pPr>
            <a:endParaRPr lang="en-US" sz="500">
              <a:solidFill>
                <a:schemeClr val="bg1"/>
              </a:solidFill>
              <a:latin typeface="Century Gothic" panose="020B0502020202020204" pitchFamily="34" charset="0"/>
            </a:endParaRPr>
          </a:p>
          <a:p>
            <a:pPr algn="ctr">
              <a:lnSpc>
                <a:spcPct val="90000"/>
              </a:lnSpc>
            </a:pPr>
            <a:r>
              <a:rPr lang="en-US" sz="500" b="1">
                <a:solidFill>
                  <a:schemeClr val="bg1"/>
                </a:solidFill>
                <a:latin typeface="Century Gothic" panose="020B0502020202020204" pitchFamily="34" charset="0"/>
              </a:rPr>
              <a:t>Millennials – 45%</a:t>
            </a:r>
          </a:p>
          <a:p>
            <a:pPr algn="ctr">
              <a:lnSpc>
                <a:spcPct val="90000"/>
              </a:lnSpc>
            </a:pPr>
            <a:r>
              <a:rPr lang="en-US" sz="500">
                <a:solidFill>
                  <a:schemeClr val="bg1"/>
                </a:solidFill>
                <a:latin typeface="Century Gothic" panose="020B0502020202020204" pitchFamily="34" charset="0"/>
              </a:rPr>
              <a:t>Older – 10%</a:t>
            </a:r>
          </a:p>
        </p:txBody>
      </p:sp>
      <p:sp>
        <p:nvSpPr>
          <p:cNvPr id="14" name="TextBox 13"/>
          <p:cNvSpPr txBox="1"/>
          <p:nvPr/>
        </p:nvSpPr>
        <p:spPr>
          <a:xfrm rot="20940126">
            <a:off x="3493737" y="4108706"/>
            <a:ext cx="961073" cy="646331"/>
          </a:xfrm>
          <a:prstGeom prst="rect">
            <a:avLst/>
          </a:prstGeom>
          <a:noFill/>
        </p:spPr>
        <p:txBody>
          <a:bodyPr wrap="square" rtlCol="0">
            <a:spAutoFit/>
          </a:bodyPr>
          <a:lstStyle/>
          <a:p>
            <a:pPr algn="ctr">
              <a:lnSpc>
                <a:spcPct val="90000"/>
              </a:lnSpc>
            </a:pPr>
            <a:r>
              <a:rPr lang="en-US" sz="500">
                <a:solidFill>
                  <a:schemeClr val="bg1"/>
                </a:solidFill>
                <a:latin typeface="Century Gothic" panose="020B0502020202020204" pitchFamily="34" charset="0"/>
              </a:rPr>
              <a:t>Gone online to a hospital’s website and shared experiences about a hospital or doctor</a:t>
            </a:r>
          </a:p>
          <a:p>
            <a:pPr algn="ctr">
              <a:lnSpc>
                <a:spcPct val="90000"/>
              </a:lnSpc>
            </a:pPr>
            <a:endParaRPr lang="en-US" sz="500">
              <a:solidFill>
                <a:schemeClr val="bg1"/>
              </a:solidFill>
              <a:latin typeface="Century Gothic" panose="020B0502020202020204" pitchFamily="34" charset="0"/>
            </a:endParaRPr>
          </a:p>
          <a:p>
            <a:pPr algn="ctr">
              <a:lnSpc>
                <a:spcPct val="90000"/>
              </a:lnSpc>
            </a:pPr>
            <a:r>
              <a:rPr lang="en-US" sz="500" b="1">
                <a:solidFill>
                  <a:schemeClr val="bg1"/>
                </a:solidFill>
                <a:latin typeface="Century Gothic" panose="020B0502020202020204" pitchFamily="34" charset="0"/>
              </a:rPr>
              <a:t>Millennials – 32%</a:t>
            </a:r>
          </a:p>
          <a:p>
            <a:pPr algn="ctr">
              <a:lnSpc>
                <a:spcPct val="90000"/>
              </a:lnSpc>
            </a:pPr>
            <a:r>
              <a:rPr lang="en-US" sz="500">
                <a:solidFill>
                  <a:schemeClr val="bg1"/>
                </a:solidFill>
                <a:latin typeface="Century Gothic" panose="020B0502020202020204" pitchFamily="34" charset="0"/>
              </a:rPr>
              <a:t>Older – 17%</a:t>
            </a:r>
          </a:p>
        </p:txBody>
      </p:sp>
      <p:graphicFrame>
        <p:nvGraphicFramePr>
          <p:cNvPr id="15" name="Content Placeholder 7"/>
          <p:cNvGraphicFramePr>
            <a:graphicFrameLocks/>
          </p:cNvGraphicFramePr>
          <p:nvPr>
            <p:extLst/>
          </p:nvPr>
        </p:nvGraphicFramePr>
        <p:xfrm>
          <a:off x="5401285" y="3814068"/>
          <a:ext cx="3318000" cy="248036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2377687" y="6448422"/>
            <a:ext cx="5208997" cy="215444"/>
          </a:xfrm>
          <a:prstGeom prst="rect">
            <a:avLst/>
          </a:prstGeom>
          <a:noFill/>
        </p:spPr>
        <p:txBody>
          <a:bodyPr wrap="square" rtlCol="0">
            <a:spAutoFit/>
          </a:bodyPr>
          <a:lstStyle/>
          <a:p>
            <a:r>
              <a:rPr lang="en-US" sz="800" dirty="0"/>
              <a:t>Source: Millennial &amp; Digital Healthcare Behaviors. Klein &amp; Partners, 4</a:t>
            </a:r>
            <a:r>
              <a:rPr lang="en-US" sz="800" baseline="30000" dirty="0"/>
              <a:t>th</a:t>
            </a:r>
            <a:r>
              <a:rPr lang="en-US" sz="800" dirty="0"/>
              <a:t> Quarter 2016 </a:t>
            </a:r>
            <a:r>
              <a:rPr lang="en-US" sz="800" dirty="0" err="1"/>
              <a:t>Ominibus</a:t>
            </a:r>
            <a:r>
              <a:rPr lang="en-US" sz="800" dirty="0"/>
              <a:t> Study.</a:t>
            </a:r>
          </a:p>
        </p:txBody>
      </p:sp>
    </p:spTree>
    <p:extLst>
      <p:ext uri="{BB962C8B-B14F-4D97-AF65-F5344CB8AC3E}">
        <p14:creationId xmlns:p14="http://schemas.microsoft.com/office/powerpoint/2010/main" val="37321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21" name="Shape 421"/>
          <p:cNvPicPr preferRelativeResize="0"/>
          <p:nvPr/>
        </p:nvPicPr>
        <p:blipFill rotWithShape="1">
          <a:blip r:embed="rId3">
            <a:alphaModFix/>
          </a:blip>
          <a:srcRect/>
          <a:stretch/>
        </p:blipFill>
        <p:spPr>
          <a:xfrm>
            <a:off x="2819400" y="3330763"/>
            <a:ext cx="5698890" cy="3278189"/>
          </a:xfrm>
          <a:prstGeom prst="rect">
            <a:avLst/>
          </a:prstGeom>
          <a:noFill/>
          <a:ln>
            <a:noFill/>
          </a:ln>
        </p:spPr>
      </p:pic>
      <p:pic>
        <p:nvPicPr>
          <p:cNvPr id="416" name="Shape 416"/>
          <p:cNvPicPr preferRelativeResize="0"/>
          <p:nvPr/>
        </p:nvPicPr>
        <p:blipFill rotWithShape="1">
          <a:blip r:embed="rId4">
            <a:alphaModFix/>
          </a:blip>
          <a:srcRect/>
          <a:stretch/>
        </p:blipFill>
        <p:spPr>
          <a:xfrm>
            <a:off x="1141639" y="3215121"/>
            <a:ext cx="1982561" cy="4075915"/>
          </a:xfrm>
          <a:prstGeom prst="rect">
            <a:avLst/>
          </a:prstGeom>
          <a:noFill/>
          <a:ln>
            <a:noFill/>
          </a:ln>
        </p:spPr>
      </p:pic>
      <p:sp>
        <p:nvSpPr>
          <p:cNvPr id="3" name="Title 2"/>
          <p:cNvSpPr>
            <a:spLocks noGrp="1"/>
          </p:cNvSpPr>
          <p:nvPr>
            <p:ph type="title"/>
          </p:nvPr>
        </p:nvSpPr>
        <p:spPr>
          <a:xfrm>
            <a:off x="152400" y="509238"/>
            <a:ext cx="8839200" cy="1143000"/>
          </a:xfrm>
        </p:spPr>
        <p:txBody>
          <a:bodyPr anchor="b">
            <a:normAutofit/>
          </a:bodyPr>
          <a:lstStyle/>
          <a:p>
            <a:pPr>
              <a:lnSpc>
                <a:spcPct val="90000"/>
              </a:lnSpc>
            </a:pPr>
            <a:r>
              <a:rPr lang="en-US" dirty="0">
                <a:cs typeface="Arial"/>
              </a:rPr>
              <a:t>Convenience Over Location</a:t>
            </a:r>
          </a:p>
        </p:txBody>
      </p:sp>
      <p:sp>
        <p:nvSpPr>
          <p:cNvPr id="417" name="Shape 417"/>
          <p:cNvSpPr txBox="1">
            <a:spLocks noGrp="1"/>
          </p:cNvSpPr>
          <p:nvPr>
            <p:ph idx="1"/>
          </p:nvPr>
        </p:nvSpPr>
        <p:spPr>
          <a:xfrm>
            <a:off x="457200" y="1633394"/>
            <a:ext cx="8229600" cy="4525963"/>
          </a:xfrm>
        </p:spPr>
        <p:txBody>
          <a:bodyPr>
            <a:normAutofit/>
          </a:bodyPr>
          <a:lstStyle/>
          <a:p>
            <a:pPr marL="0" lvl="0" indent="0">
              <a:spcBef>
                <a:spcPts val="1776"/>
              </a:spcBef>
              <a:buNone/>
            </a:pPr>
            <a:r>
              <a:rPr lang="en-US" sz="2400" dirty="0">
                <a:sym typeface="Century Gothic"/>
              </a:rPr>
              <a:t>80% Prefer Providers with Online Scheduling</a:t>
            </a:r>
          </a:p>
        </p:txBody>
      </p:sp>
      <p:sp>
        <p:nvSpPr>
          <p:cNvPr id="420" name="Shape 420"/>
          <p:cNvSpPr txBox="1">
            <a:spLocks noGrp="1"/>
          </p:cNvSpPr>
          <p:nvPr>
            <p:ph type="body" idx="4294967295"/>
          </p:nvPr>
        </p:nvSpPr>
        <p:spPr>
          <a:xfrm>
            <a:off x="533400" y="1981200"/>
            <a:ext cx="7731125" cy="1822450"/>
          </a:xfrm>
          <a:prstGeom prst="rect">
            <a:avLst/>
          </a:prstGeom>
          <a:noFill/>
          <a:ln>
            <a:noFill/>
          </a:ln>
        </p:spPr>
        <p:txBody>
          <a:bodyPr lIns="91425" tIns="45700" rIns="91425" bIns="45700" anchor="t" anchorCtr="0">
            <a:noAutofit/>
          </a:bodyPr>
          <a:lstStyle/>
          <a:p>
            <a:pPr marR="0" lvl="0" algn="l" rtl="0">
              <a:lnSpc>
                <a:spcPct val="100000"/>
              </a:lnSpc>
              <a:spcBef>
                <a:spcPts val="600"/>
              </a:spcBef>
              <a:spcAft>
                <a:spcPts val="0"/>
              </a:spcAft>
              <a:buClr>
                <a:schemeClr val="dk2"/>
              </a:buClr>
              <a:buSzPct val="100000"/>
              <a:buFont typeface="Arial"/>
              <a:buChar char="•"/>
            </a:pPr>
            <a:r>
              <a:rPr lang="en-US" sz="2400" b="0" i="0" u="none" strike="noStrike" cap="none" dirty="0">
                <a:solidFill>
                  <a:schemeClr val="dk1"/>
                </a:solidFill>
                <a:latin typeface="Calibri" panose="020F0502020204030204" pitchFamily="34" charset="0"/>
                <a:ea typeface="Century Gothic"/>
                <a:cs typeface="Century Gothic"/>
                <a:sym typeface="Century Gothic"/>
              </a:rPr>
              <a:t>67% choose online scheduling over location; 33% say online scheduling will increase the likelihood of making an appointment.</a:t>
            </a:r>
          </a:p>
          <a:p>
            <a:pPr>
              <a:spcBef>
                <a:spcPts val="600"/>
              </a:spcBef>
              <a:spcAft>
                <a:spcPts val="0"/>
              </a:spcAft>
              <a:buClr>
                <a:schemeClr val="dk2"/>
              </a:buClr>
              <a:buSzPct val="100000"/>
              <a:buFont typeface="Arial"/>
              <a:buChar char="•"/>
            </a:pPr>
            <a:r>
              <a:rPr lang="en-US" sz="2400" dirty="0"/>
              <a:t>Self-scheduling is ground zero for health systems. </a:t>
            </a:r>
          </a:p>
          <a:p>
            <a:pPr marL="0" marR="0" lvl="0" indent="0" algn="l" rtl="0">
              <a:lnSpc>
                <a:spcPct val="100000"/>
              </a:lnSpc>
              <a:spcBef>
                <a:spcPts val="600"/>
              </a:spcBef>
              <a:spcAft>
                <a:spcPts val="0"/>
              </a:spcAft>
              <a:buClr>
                <a:schemeClr val="dk2"/>
              </a:buClr>
              <a:buSzPct val="100000"/>
              <a:buNone/>
            </a:pPr>
            <a:endParaRPr lang="en-US" sz="2400" b="0" i="0" u="none" strike="noStrike" cap="none" dirty="0">
              <a:solidFill>
                <a:schemeClr val="dk1"/>
              </a:solidFill>
              <a:latin typeface="Calibri" panose="020F0502020204030204" pitchFamily="34" charset="0"/>
              <a:ea typeface="Century Gothic"/>
              <a:cs typeface="Century Gothic"/>
              <a:sym typeface="Century Gothic"/>
            </a:endParaRPr>
          </a:p>
          <a:p>
            <a:pPr>
              <a:spcBef>
                <a:spcPts val="600"/>
              </a:spcBef>
              <a:spcAft>
                <a:spcPts val="0"/>
              </a:spcAft>
              <a:buClr>
                <a:schemeClr val="dk2"/>
              </a:buClr>
              <a:buSzPct val="25000"/>
              <a:buFont typeface="Arial"/>
              <a:buChar char="•"/>
            </a:pPr>
            <a:endParaRPr sz="2400" b="0" i="0" u="none" strike="noStrike" cap="none" dirty="0">
              <a:solidFill>
                <a:schemeClr val="dk1"/>
              </a:solidFill>
              <a:latin typeface="Century Gothic"/>
              <a:ea typeface="Century Gothic"/>
              <a:cs typeface="Century Gothic"/>
              <a:sym typeface="Century Gothic"/>
            </a:endParaRPr>
          </a:p>
        </p:txBody>
      </p:sp>
      <p:sp>
        <p:nvSpPr>
          <p:cNvPr id="422" name="Shape 422"/>
          <p:cNvSpPr txBox="1"/>
          <p:nvPr/>
        </p:nvSpPr>
        <p:spPr>
          <a:xfrm>
            <a:off x="4495800" y="6335748"/>
            <a:ext cx="2668692" cy="1000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Century Gothic"/>
                <a:ea typeface="Century Gothic"/>
                <a:cs typeface="Century Gothic"/>
                <a:sym typeface="Century Gothic"/>
              </a:rPr>
              <a:t>Source:  Stax Online Scheduling Study 2016</a:t>
            </a:r>
          </a:p>
        </p:txBody>
      </p:sp>
      <p:sp>
        <p:nvSpPr>
          <p:cNvPr id="2" name="Slide Number Placeholder 1"/>
          <p:cNvSpPr>
            <a:spLocks noGrp="1"/>
          </p:cNvSpPr>
          <p:nvPr>
            <p:ph type="sldNum" sz="quarter" idx="12"/>
          </p:nvPr>
        </p:nvSpPr>
        <p:spPr/>
        <p:txBody>
          <a:bodyPr/>
          <a:lstStyle/>
          <a:p>
            <a:pPr>
              <a:defRPr/>
            </a:pPr>
            <a:fld id="{253E96ED-E837-4122-A203-69252ACE276D}" type="slidenum">
              <a:rPr lang="en-US" altLang="en-US" smtClean="0"/>
              <a:pPr>
                <a:defRPr/>
              </a:pPr>
              <a:t>14</a:t>
            </a:fld>
            <a:endParaRPr lang="en-US" altLang="en-US" dirty="0"/>
          </a:p>
        </p:txBody>
      </p:sp>
    </p:spTree>
    <p:extLst>
      <p:ext uri="{BB962C8B-B14F-4D97-AF65-F5344CB8AC3E}">
        <p14:creationId xmlns:p14="http://schemas.microsoft.com/office/powerpoint/2010/main" val="1102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Rise of the Machine</a:t>
            </a:r>
          </a:p>
        </p:txBody>
      </p:sp>
      <p:sp>
        <p:nvSpPr>
          <p:cNvPr id="2" name="Slide Number Placeholder 1"/>
          <p:cNvSpPr>
            <a:spLocks noGrp="1"/>
          </p:cNvSpPr>
          <p:nvPr>
            <p:ph type="sldNum" sz="quarter" idx="12"/>
          </p:nvPr>
        </p:nvSpPr>
        <p:spPr/>
        <p:txBody>
          <a:bodyPr/>
          <a:lstStyle/>
          <a:p>
            <a:pPr>
              <a:defRPr/>
            </a:pPr>
            <a:fld id="{D766A095-2A76-4AD9-91A6-1766A98C2E59}" type="slidenum">
              <a:rPr lang="en-US" altLang="en-US" smtClean="0"/>
              <a:pPr>
                <a:defRPr/>
              </a:pPr>
              <a:t>15</a:t>
            </a:fld>
            <a:endParaRPr lang="en-US" altLang="en-US" dirty="0"/>
          </a:p>
        </p:txBody>
      </p:sp>
    </p:spTree>
    <p:extLst>
      <p:ext uri="{BB962C8B-B14F-4D97-AF65-F5344CB8AC3E}">
        <p14:creationId xmlns:p14="http://schemas.microsoft.com/office/powerpoint/2010/main" val="279138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dirty="0">
                <a:cs typeface="Arial"/>
              </a:rPr>
              <a:t>The New Marketing Currency</a:t>
            </a:r>
          </a:p>
        </p:txBody>
      </p:sp>
      <p:sp>
        <p:nvSpPr>
          <p:cNvPr id="10" name="Content Placeholder 9"/>
          <p:cNvSpPr>
            <a:spLocks noGrp="1"/>
          </p:cNvSpPr>
          <p:nvPr>
            <p:ph idx="1"/>
          </p:nvPr>
        </p:nvSpPr>
        <p:spPr>
          <a:xfrm>
            <a:off x="996435" y="1884980"/>
            <a:ext cx="7151130" cy="4922838"/>
          </a:xfrm>
        </p:spPr>
        <p:txBody>
          <a:bodyPr/>
          <a:lstStyle/>
          <a:p>
            <a:pPr marL="0" indent="0" algn="ctr">
              <a:buNone/>
            </a:pPr>
            <a:r>
              <a:rPr lang="en-US" sz="2400" b="0" i="1" dirty="0"/>
              <a:t>Data is becoming the currency of marketing and marketers will have access to more data than ever. Leveraging AI tools to process data more efficiently and uncover new insights faster provides a significant competitive landscape. Business models are undergoing profound changes. Marketers can no longer buy customer loyalty. It must be earned through engagement and value.</a:t>
            </a:r>
          </a:p>
          <a:p>
            <a:pPr marL="0" indent="0" algn="ctr">
              <a:buNone/>
            </a:pPr>
            <a:endParaRPr lang="en-US" sz="1400" b="0" i="1" dirty="0"/>
          </a:p>
          <a:p>
            <a:pPr marL="0" indent="0" algn="ctr">
              <a:buNone/>
            </a:pPr>
            <a:r>
              <a:rPr lang="en-US" sz="1600" b="0" i="1" dirty="0">
                <a:solidFill>
                  <a:srgbClr val="4F8D97"/>
                </a:solidFill>
              </a:rPr>
              <a:t>Frank Palermo</a:t>
            </a:r>
            <a:endParaRPr lang="en-US" sz="1200" b="0" i="1" dirty="0">
              <a:solidFill>
                <a:srgbClr val="4F8D97"/>
              </a:solidFill>
            </a:endParaRPr>
          </a:p>
          <a:p>
            <a:pPr marL="0" indent="0" algn="ctr">
              <a:buNone/>
            </a:pPr>
            <a:r>
              <a:rPr lang="en-US" sz="1200" b="0" i="1" dirty="0">
                <a:solidFill>
                  <a:srgbClr val="4F8D97"/>
                </a:solidFill>
              </a:rPr>
              <a:t>Head of Global Technical Solutions Group - VirtusaPolaris</a:t>
            </a:r>
          </a:p>
        </p:txBody>
      </p:sp>
      <p:sp>
        <p:nvSpPr>
          <p:cNvPr id="6" name="Freeform 35"/>
          <p:cNvSpPr>
            <a:spLocks noEditPoints="1"/>
          </p:cNvSpPr>
          <p:nvPr/>
        </p:nvSpPr>
        <p:spPr bwMode="auto">
          <a:xfrm flipV="1">
            <a:off x="623545" y="1957037"/>
            <a:ext cx="609600" cy="533400"/>
          </a:xfrm>
          <a:custGeom>
            <a:avLst/>
            <a:gdLst>
              <a:gd name="T0" fmla="*/ 135 w 292"/>
              <a:gd name="T1" fmla="*/ 146 h 247"/>
              <a:gd name="T2" fmla="*/ 135 w 292"/>
              <a:gd name="T3" fmla="*/ 213 h 247"/>
              <a:gd name="T4" fmla="*/ 125 w 292"/>
              <a:gd name="T5" fmla="*/ 237 h 247"/>
              <a:gd name="T6" fmla="*/ 101 w 292"/>
              <a:gd name="T7" fmla="*/ 247 h 247"/>
              <a:gd name="T8" fmla="*/ 34 w 292"/>
              <a:gd name="T9" fmla="*/ 247 h 247"/>
              <a:gd name="T10" fmla="*/ 10 w 292"/>
              <a:gd name="T11" fmla="*/ 237 h 247"/>
              <a:gd name="T12" fmla="*/ 0 w 292"/>
              <a:gd name="T13" fmla="*/ 213 h 247"/>
              <a:gd name="T14" fmla="*/ 0 w 292"/>
              <a:gd name="T15" fmla="*/ 90 h 247"/>
              <a:gd name="T16" fmla="*/ 7 w 292"/>
              <a:gd name="T17" fmla="*/ 55 h 247"/>
              <a:gd name="T18" fmla="*/ 27 w 292"/>
              <a:gd name="T19" fmla="*/ 26 h 247"/>
              <a:gd name="T20" fmla="*/ 55 w 292"/>
              <a:gd name="T21" fmla="*/ 7 h 247"/>
              <a:gd name="T22" fmla="*/ 90 w 292"/>
              <a:gd name="T23" fmla="*/ 0 h 247"/>
              <a:gd name="T24" fmla="*/ 101 w 292"/>
              <a:gd name="T25" fmla="*/ 0 h 247"/>
              <a:gd name="T26" fmla="*/ 109 w 292"/>
              <a:gd name="T27" fmla="*/ 3 h 247"/>
              <a:gd name="T28" fmla="*/ 113 w 292"/>
              <a:gd name="T29" fmla="*/ 11 h 247"/>
              <a:gd name="T30" fmla="*/ 113 w 292"/>
              <a:gd name="T31" fmla="*/ 34 h 247"/>
              <a:gd name="T32" fmla="*/ 109 w 292"/>
              <a:gd name="T33" fmla="*/ 41 h 247"/>
              <a:gd name="T34" fmla="*/ 101 w 292"/>
              <a:gd name="T35" fmla="*/ 45 h 247"/>
              <a:gd name="T36" fmla="*/ 90 w 292"/>
              <a:gd name="T37" fmla="*/ 45 h 247"/>
              <a:gd name="T38" fmla="*/ 58 w 292"/>
              <a:gd name="T39" fmla="*/ 58 h 247"/>
              <a:gd name="T40" fmla="*/ 45 w 292"/>
              <a:gd name="T41" fmla="*/ 90 h 247"/>
              <a:gd name="T42" fmla="*/ 45 w 292"/>
              <a:gd name="T43" fmla="*/ 95 h 247"/>
              <a:gd name="T44" fmla="*/ 50 w 292"/>
              <a:gd name="T45" fmla="*/ 107 h 247"/>
              <a:gd name="T46" fmla="*/ 62 w 292"/>
              <a:gd name="T47" fmla="*/ 112 h 247"/>
              <a:gd name="T48" fmla="*/ 101 w 292"/>
              <a:gd name="T49" fmla="*/ 112 h 247"/>
              <a:gd name="T50" fmla="*/ 125 w 292"/>
              <a:gd name="T51" fmla="*/ 122 h 247"/>
              <a:gd name="T52" fmla="*/ 135 w 292"/>
              <a:gd name="T53" fmla="*/ 146 h 247"/>
              <a:gd name="T54" fmla="*/ 292 w 292"/>
              <a:gd name="T55" fmla="*/ 146 h 247"/>
              <a:gd name="T56" fmla="*/ 292 w 292"/>
              <a:gd name="T57" fmla="*/ 213 h 247"/>
              <a:gd name="T58" fmla="*/ 283 w 292"/>
              <a:gd name="T59" fmla="*/ 237 h 247"/>
              <a:gd name="T60" fmla="*/ 259 w 292"/>
              <a:gd name="T61" fmla="*/ 247 h 247"/>
              <a:gd name="T62" fmla="*/ 191 w 292"/>
              <a:gd name="T63" fmla="*/ 247 h 247"/>
              <a:gd name="T64" fmla="*/ 167 w 292"/>
              <a:gd name="T65" fmla="*/ 237 h 247"/>
              <a:gd name="T66" fmla="*/ 158 w 292"/>
              <a:gd name="T67" fmla="*/ 213 h 247"/>
              <a:gd name="T68" fmla="*/ 158 w 292"/>
              <a:gd name="T69" fmla="*/ 90 h 247"/>
              <a:gd name="T70" fmla="*/ 165 w 292"/>
              <a:gd name="T71" fmla="*/ 55 h 247"/>
              <a:gd name="T72" fmla="*/ 184 w 292"/>
              <a:gd name="T73" fmla="*/ 26 h 247"/>
              <a:gd name="T74" fmla="*/ 213 w 292"/>
              <a:gd name="T75" fmla="*/ 7 h 247"/>
              <a:gd name="T76" fmla="*/ 248 w 292"/>
              <a:gd name="T77" fmla="*/ 0 h 247"/>
              <a:gd name="T78" fmla="*/ 259 w 292"/>
              <a:gd name="T79" fmla="*/ 0 h 247"/>
              <a:gd name="T80" fmla="*/ 267 w 292"/>
              <a:gd name="T81" fmla="*/ 3 h 247"/>
              <a:gd name="T82" fmla="*/ 270 w 292"/>
              <a:gd name="T83" fmla="*/ 11 h 247"/>
              <a:gd name="T84" fmla="*/ 270 w 292"/>
              <a:gd name="T85" fmla="*/ 34 h 247"/>
              <a:gd name="T86" fmla="*/ 267 w 292"/>
              <a:gd name="T87" fmla="*/ 41 h 247"/>
              <a:gd name="T88" fmla="*/ 259 w 292"/>
              <a:gd name="T89" fmla="*/ 45 h 247"/>
              <a:gd name="T90" fmla="*/ 248 w 292"/>
              <a:gd name="T91" fmla="*/ 45 h 247"/>
              <a:gd name="T92" fmla="*/ 216 w 292"/>
              <a:gd name="T93" fmla="*/ 58 h 247"/>
              <a:gd name="T94" fmla="*/ 203 w 292"/>
              <a:gd name="T95" fmla="*/ 90 h 247"/>
              <a:gd name="T96" fmla="*/ 203 w 292"/>
              <a:gd name="T97" fmla="*/ 95 h 247"/>
              <a:gd name="T98" fmla="*/ 207 w 292"/>
              <a:gd name="T99" fmla="*/ 107 h 247"/>
              <a:gd name="T100" fmla="*/ 219 w 292"/>
              <a:gd name="T101" fmla="*/ 112 h 247"/>
              <a:gd name="T102" fmla="*/ 259 w 292"/>
              <a:gd name="T103" fmla="*/ 112 h 247"/>
              <a:gd name="T104" fmla="*/ 283 w 292"/>
              <a:gd name="T105" fmla="*/ 122 h 247"/>
              <a:gd name="T106" fmla="*/ 292 w 292"/>
              <a:gd name="T107" fmla="*/ 14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146"/>
                </a:moveTo>
                <a:cubicBezTo>
                  <a:pt x="135" y="213"/>
                  <a:pt x="135" y="213"/>
                  <a:pt x="135" y="213"/>
                </a:cubicBezTo>
                <a:cubicBezTo>
                  <a:pt x="135" y="223"/>
                  <a:pt x="132" y="231"/>
                  <a:pt x="125" y="237"/>
                </a:cubicBezTo>
                <a:cubicBezTo>
                  <a:pt x="119" y="244"/>
                  <a:pt x="111" y="247"/>
                  <a:pt x="101" y="247"/>
                </a:cubicBezTo>
                <a:cubicBezTo>
                  <a:pt x="34" y="247"/>
                  <a:pt x="34" y="247"/>
                  <a:pt x="34" y="247"/>
                </a:cubicBezTo>
                <a:cubicBezTo>
                  <a:pt x="25" y="247"/>
                  <a:pt x="17" y="244"/>
                  <a:pt x="10" y="237"/>
                </a:cubicBezTo>
                <a:cubicBezTo>
                  <a:pt x="4" y="231"/>
                  <a:pt x="0" y="223"/>
                  <a:pt x="0" y="213"/>
                </a:cubicBezTo>
                <a:cubicBezTo>
                  <a:pt x="0" y="90"/>
                  <a:pt x="0" y="90"/>
                  <a:pt x="0" y="90"/>
                </a:cubicBezTo>
                <a:cubicBezTo>
                  <a:pt x="0" y="78"/>
                  <a:pt x="3" y="66"/>
                  <a:pt x="7" y="55"/>
                </a:cubicBezTo>
                <a:cubicBezTo>
                  <a:pt x="12" y="44"/>
                  <a:pt x="19" y="34"/>
                  <a:pt x="27" y="26"/>
                </a:cubicBezTo>
                <a:cubicBezTo>
                  <a:pt x="35" y="18"/>
                  <a:pt x="44" y="12"/>
                  <a:pt x="55" y="7"/>
                </a:cubicBezTo>
                <a:cubicBezTo>
                  <a:pt x="66" y="2"/>
                  <a:pt x="78" y="0"/>
                  <a:pt x="90" y="0"/>
                </a:cubicBezTo>
                <a:cubicBezTo>
                  <a:pt x="101" y="0"/>
                  <a:pt x="101" y="0"/>
                  <a:pt x="101" y="0"/>
                </a:cubicBezTo>
                <a:cubicBezTo>
                  <a:pt x="104" y="0"/>
                  <a:pt x="107" y="1"/>
                  <a:pt x="109" y="3"/>
                </a:cubicBezTo>
                <a:cubicBezTo>
                  <a:pt x="112" y="5"/>
                  <a:pt x="113" y="8"/>
                  <a:pt x="113" y="11"/>
                </a:cubicBezTo>
                <a:cubicBezTo>
                  <a:pt x="113" y="34"/>
                  <a:pt x="113" y="34"/>
                  <a:pt x="113" y="34"/>
                </a:cubicBezTo>
                <a:cubicBezTo>
                  <a:pt x="113" y="37"/>
                  <a:pt x="112" y="39"/>
                  <a:pt x="109" y="41"/>
                </a:cubicBezTo>
                <a:cubicBezTo>
                  <a:pt x="107" y="44"/>
                  <a:pt x="104" y="45"/>
                  <a:pt x="101" y="45"/>
                </a:cubicBezTo>
                <a:cubicBezTo>
                  <a:pt x="90" y="45"/>
                  <a:pt x="90" y="45"/>
                  <a:pt x="90" y="45"/>
                </a:cubicBezTo>
                <a:cubicBezTo>
                  <a:pt x="78" y="45"/>
                  <a:pt x="67" y="49"/>
                  <a:pt x="58" y="58"/>
                </a:cubicBezTo>
                <a:cubicBezTo>
                  <a:pt x="50" y="67"/>
                  <a:pt x="45" y="77"/>
                  <a:pt x="45" y="90"/>
                </a:cubicBezTo>
                <a:cubicBezTo>
                  <a:pt x="45" y="95"/>
                  <a:pt x="45" y="95"/>
                  <a:pt x="45" y="95"/>
                </a:cubicBezTo>
                <a:cubicBezTo>
                  <a:pt x="45" y="100"/>
                  <a:pt x="47" y="104"/>
                  <a:pt x="50" y="107"/>
                </a:cubicBezTo>
                <a:cubicBezTo>
                  <a:pt x="53" y="111"/>
                  <a:pt x="57" y="112"/>
                  <a:pt x="62" y="112"/>
                </a:cubicBezTo>
                <a:cubicBezTo>
                  <a:pt x="101" y="112"/>
                  <a:pt x="101" y="112"/>
                  <a:pt x="101" y="112"/>
                </a:cubicBezTo>
                <a:cubicBezTo>
                  <a:pt x="111" y="112"/>
                  <a:pt x="119" y="116"/>
                  <a:pt x="125" y="122"/>
                </a:cubicBezTo>
                <a:cubicBezTo>
                  <a:pt x="132" y="129"/>
                  <a:pt x="135" y="137"/>
                  <a:pt x="135" y="146"/>
                </a:cubicBezTo>
                <a:close/>
                <a:moveTo>
                  <a:pt x="292" y="146"/>
                </a:moveTo>
                <a:cubicBezTo>
                  <a:pt x="292" y="213"/>
                  <a:pt x="292" y="213"/>
                  <a:pt x="292" y="213"/>
                </a:cubicBezTo>
                <a:cubicBezTo>
                  <a:pt x="292" y="223"/>
                  <a:pt x="289" y="231"/>
                  <a:pt x="283" y="237"/>
                </a:cubicBezTo>
                <a:cubicBezTo>
                  <a:pt x="276" y="244"/>
                  <a:pt x="268" y="247"/>
                  <a:pt x="259" y="247"/>
                </a:cubicBezTo>
                <a:cubicBezTo>
                  <a:pt x="191" y="247"/>
                  <a:pt x="191" y="247"/>
                  <a:pt x="191" y="247"/>
                </a:cubicBezTo>
                <a:cubicBezTo>
                  <a:pt x="182" y="247"/>
                  <a:pt x="174" y="244"/>
                  <a:pt x="167" y="237"/>
                </a:cubicBezTo>
                <a:cubicBezTo>
                  <a:pt x="161" y="231"/>
                  <a:pt x="158" y="223"/>
                  <a:pt x="158" y="213"/>
                </a:cubicBezTo>
                <a:cubicBezTo>
                  <a:pt x="158" y="90"/>
                  <a:pt x="158" y="90"/>
                  <a:pt x="158" y="90"/>
                </a:cubicBezTo>
                <a:cubicBezTo>
                  <a:pt x="158" y="78"/>
                  <a:pt x="160" y="66"/>
                  <a:pt x="165" y="55"/>
                </a:cubicBezTo>
                <a:cubicBezTo>
                  <a:pt x="169" y="44"/>
                  <a:pt x="176" y="34"/>
                  <a:pt x="184" y="26"/>
                </a:cubicBezTo>
                <a:cubicBezTo>
                  <a:pt x="192" y="18"/>
                  <a:pt x="202" y="12"/>
                  <a:pt x="213" y="7"/>
                </a:cubicBezTo>
                <a:cubicBezTo>
                  <a:pt x="224" y="2"/>
                  <a:pt x="235" y="0"/>
                  <a:pt x="248" y="0"/>
                </a:cubicBezTo>
                <a:cubicBezTo>
                  <a:pt x="259" y="0"/>
                  <a:pt x="259" y="0"/>
                  <a:pt x="259" y="0"/>
                </a:cubicBezTo>
                <a:cubicBezTo>
                  <a:pt x="262" y="0"/>
                  <a:pt x="264" y="1"/>
                  <a:pt x="267" y="3"/>
                </a:cubicBezTo>
                <a:cubicBezTo>
                  <a:pt x="269" y="5"/>
                  <a:pt x="270" y="8"/>
                  <a:pt x="270" y="11"/>
                </a:cubicBezTo>
                <a:cubicBezTo>
                  <a:pt x="270" y="34"/>
                  <a:pt x="270" y="34"/>
                  <a:pt x="270" y="34"/>
                </a:cubicBezTo>
                <a:cubicBezTo>
                  <a:pt x="270" y="37"/>
                  <a:pt x="269" y="39"/>
                  <a:pt x="267" y="41"/>
                </a:cubicBezTo>
                <a:cubicBezTo>
                  <a:pt x="264" y="44"/>
                  <a:pt x="262" y="45"/>
                  <a:pt x="259" y="45"/>
                </a:cubicBezTo>
                <a:cubicBezTo>
                  <a:pt x="248" y="45"/>
                  <a:pt x="248" y="45"/>
                  <a:pt x="248" y="45"/>
                </a:cubicBezTo>
                <a:cubicBezTo>
                  <a:pt x="235" y="45"/>
                  <a:pt x="225" y="49"/>
                  <a:pt x="216" y="58"/>
                </a:cubicBezTo>
                <a:cubicBezTo>
                  <a:pt x="207" y="67"/>
                  <a:pt x="203" y="77"/>
                  <a:pt x="203" y="90"/>
                </a:cubicBezTo>
                <a:cubicBezTo>
                  <a:pt x="203" y="95"/>
                  <a:pt x="203" y="95"/>
                  <a:pt x="203" y="95"/>
                </a:cubicBezTo>
                <a:cubicBezTo>
                  <a:pt x="203" y="100"/>
                  <a:pt x="204" y="104"/>
                  <a:pt x="207" y="107"/>
                </a:cubicBezTo>
                <a:cubicBezTo>
                  <a:pt x="211" y="111"/>
                  <a:pt x="215" y="112"/>
                  <a:pt x="219" y="112"/>
                </a:cubicBezTo>
                <a:cubicBezTo>
                  <a:pt x="259" y="112"/>
                  <a:pt x="259" y="112"/>
                  <a:pt x="259" y="112"/>
                </a:cubicBezTo>
                <a:cubicBezTo>
                  <a:pt x="268" y="112"/>
                  <a:pt x="276" y="116"/>
                  <a:pt x="283" y="122"/>
                </a:cubicBezTo>
                <a:cubicBezTo>
                  <a:pt x="289" y="129"/>
                  <a:pt x="292" y="137"/>
                  <a:pt x="292" y="146"/>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solidFill>
                <a:srgbClr val="669900"/>
              </a:solidFill>
            </a:endParaRPr>
          </a:p>
        </p:txBody>
      </p:sp>
      <p:sp>
        <p:nvSpPr>
          <p:cNvPr id="7" name="Freeform 36"/>
          <p:cNvSpPr>
            <a:spLocks noEditPoints="1"/>
          </p:cNvSpPr>
          <p:nvPr/>
        </p:nvSpPr>
        <p:spPr bwMode="auto">
          <a:xfrm>
            <a:off x="6924907" y="4365701"/>
            <a:ext cx="609600" cy="457200"/>
          </a:xfrm>
          <a:custGeom>
            <a:avLst/>
            <a:gdLst>
              <a:gd name="T0" fmla="*/ 135 w 292"/>
              <a:gd name="T1" fmla="*/ 34 h 247"/>
              <a:gd name="T2" fmla="*/ 135 w 292"/>
              <a:gd name="T3" fmla="*/ 157 h 247"/>
              <a:gd name="T4" fmla="*/ 128 w 292"/>
              <a:gd name="T5" fmla="*/ 192 h 247"/>
              <a:gd name="T6" fmla="*/ 108 w 292"/>
              <a:gd name="T7" fmla="*/ 221 h 247"/>
              <a:gd name="T8" fmla="*/ 80 w 292"/>
              <a:gd name="T9" fmla="*/ 240 h 247"/>
              <a:gd name="T10" fmla="*/ 45 w 292"/>
              <a:gd name="T11" fmla="*/ 247 h 247"/>
              <a:gd name="T12" fmla="*/ 34 w 292"/>
              <a:gd name="T13" fmla="*/ 247 h 247"/>
              <a:gd name="T14" fmla="*/ 26 w 292"/>
              <a:gd name="T15" fmla="*/ 244 h 247"/>
              <a:gd name="T16" fmla="*/ 22 w 292"/>
              <a:gd name="T17" fmla="*/ 236 h 247"/>
              <a:gd name="T18" fmla="*/ 22 w 292"/>
              <a:gd name="T19" fmla="*/ 213 h 247"/>
              <a:gd name="T20" fmla="*/ 26 w 292"/>
              <a:gd name="T21" fmla="*/ 205 h 247"/>
              <a:gd name="T22" fmla="*/ 34 w 292"/>
              <a:gd name="T23" fmla="*/ 202 h 247"/>
              <a:gd name="T24" fmla="*/ 45 w 292"/>
              <a:gd name="T25" fmla="*/ 202 h 247"/>
              <a:gd name="T26" fmla="*/ 77 w 292"/>
              <a:gd name="T27" fmla="*/ 189 h 247"/>
              <a:gd name="T28" fmla="*/ 90 w 292"/>
              <a:gd name="T29" fmla="*/ 157 h 247"/>
              <a:gd name="T30" fmla="*/ 90 w 292"/>
              <a:gd name="T31" fmla="*/ 152 h 247"/>
              <a:gd name="T32" fmla="*/ 85 w 292"/>
              <a:gd name="T33" fmla="*/ 140 h 247"/>
              <a:gd name="T34" fmla="*/ 73 w 292"/>
              <a:gd name="T35" fmla="*/ 135 h 247"/>
              <a:gd name="T36" fmla="*/ 34 w 292"/>
              <a:gd name="T37" fmla="*/ 135 h 247"/>
              <a:gd name="T38" fmla="*/ 10 w 292"/>
              <a:gd name="T39" fmla="*/ 125 h 247"/>
              <a:gd name="T40" fmla="*/ 0 w 292"/>
              <a:gd name="T41" fmla="*/ 101 h 247"/>
              <a:gd name="T42" fmla="*/ 0 w 292"/>
              <a:gd name="T43" fmla="*/ 34 h 247"/>
              <a:gd name="T44" fmla="*/ 10 w 292"/>
              <a:gd name="T45" fmla="*/ 10 h 247"/>
              <a:gd name="T46" fmla="*/ 34 w 292"/>
              <a:gd name="T47" fmla="*/ 0 h 247"/>
              <a:gd name="T48" fmla="*/ 101 w 292"/>
              <a:gd name="T49" fmla="*/ 0 h 247"/>
              <a:gd name="T50" fmla="*/ 125 w 292"/>
              <a:gd name="T51" fmla="*/ 10 h 247"/>
              <a:gd name="T52" fmla="*/ 135 w 292"/>
              <a:gd name="T53" fmla="*/ 34 h 247"/>
              <a:gd name="T54" fmla="*/ 292 w 292"/>
              <a:gd name="T55" fmla="*/ 34 h 247"/>
              <a:gd name="T56" fmla="*/ 292 w 292"/>
              <a:gd name="T57" fmla="*/ 157 h 247"/>
              <a:gd name="T58" fmla="*/ 285 w 292"/>
              <a:gd name="T59" fmla="*/ 192 h 247"/>
              <a:gd name="T60" fmla="*/ 266 w 292"/>
              <a:gd name="T61" fmla="*/ 221 h 247"/>
              <a:gd name="T62" fmla="*/ 237 w 292"/>
              <a:gd name="T63" fmla="*/ 240 h 247"/>
              <a:gd name="T64" fmla="*/ 202 w 292"/>
              <a:gd name="T65" fmla="*/ 247 h 247"/>
              <a:gd name="T66" fmla="*/ 191 w 292"/>
              <a:gd name="T67" fmla="*/ 247 h 247"/>
              <a:gd name="T68" fmla="*/ 183 w 292"/>
              <a:gd name="T69" fmla="*/ 244 h 247"/>
              <a:gd name="T70" fmla="*/ 180 w 292"/>
              <a:gd name="T71" fmla="*/ 236 h 247"/>
              <a:gd name="T72" fmla="*/ 180 w 292"/>
              <a:gd name="T73" fmla="*/ 213 h 247"/>
              <a:gd name="T74" fmla="*/ 183 w 292"/>
              <a:gd name="T75" fmla="*/ 205 h 247"/>
              <a:gd name="T76" fmla="*/ 191 w 292"/>
              <a:gd name="T77" fmla="*/ 202 h 247"/>
              <a:gd name="T78" fmla="*/ 202 w 292"/>
              <a:gd name="T79" fmla="*/ 202 h 247"/>
              <a:gd name="T80" fmla="*/ 234 w 292"/>
              <a:gd name="T81" fmla="*/ 189 h 247"/>
              <a:gd name="T82" fmla="*/ 247 w 292"/>
              <a:gd name="T83" fmla="*/ 157 h 247"/>
              <a:gd name="T84" fmla="*/ 247 w 292"/>
              <a:gd name="T85" fmla="*/ 152 h 247"/>
              <a:gd name="T86" fmla="*/ 242 w 292"/>
              <a:gd name="T87" fmla="*/ 140 h 247"/>
              <a:gd name="T88" fmla="*/ 230 w 292"/>
              <a:gd name="T89" fmla="*/ 135 h 247"/>
              <a:gd name="T90" fmla="*/ 191 w 292"/>
              <a:gd name="T91" fmla="*/ 135 h 247"/>
              <a:gd name="T92" fmla="*/ 167 w 292"/>
              <a:gd name="T93" fmla="*/ 125 h 247"/>
              <a:gd name="T94" fmla="*/ 157 w 292"/>
              <a:gd name="T95" fmla="*/ 101 h 247"/>
              <a:gd name="T96" fmla="*/ 157 w 292"/>
              <a:gd name="T97" fmla="*/ 34 h 247"/>
              <a:gd name="T98" fmla="*/ 167 w 292"/>
              <a:gd name="T99" fmla="*/ 10 h 247"/>
              <a:gd name="T100" fmla="*/ 191 w 292"/>
              <a:gd name="T101" fmla="*/ 0 h 247"/>
              <a:gd name="T102" fmla="*/ 258 w 292"/>
              <a:gd name="T103" fmla="*/ 0 h 247"/>
              <a:gd name="T104" fmla="*/ 282 w 292"/>
              <a:gd name="T105" fmla="*/ 10 h 247"/>
              <a:gd name="T106" fmla="*/ 292 w 292"/>
              <a:gd name="T107" fmla="*/ 3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34"/>
                </a:moveTo>
                <a:cubicBezTo>
                  <a:pt x="135" y="157"/>
                  <a:pt x="135" y="157"/>
                  <a:pt x="135" y="157"/>
                </a:cubicBezTo>
                <a:cubicBezTo>
                  <a:pt x="135" y="169"/>
                  <a:pt x="132" y="181"/>
                  <a:pt x="128" y="192"/>
                </a:cubicBezTo>
                <a:cubicBezTo>
                  <a:pt x="123" y="203"/>
                  <a:pt x="116" y="213"/>
                  <a:pt x="108" y="221"/>
                </a:cubicBezTo>
                <a:cubicBezTo>
                  <a:pt x="100" y="229"/>
                  <a:pt x="91" y="235"/>
                  <a:pt x="80" y="240"/>
                </a:cubicBezTo>
                <a:cubicBezTo>
                  <a:pt x="69" y="245"/>
                  <a:pt x="57" y="247"/>
                  <a:pt x="45" y="247"/>
                </a:cubicBezTo>
                <a:cubicBezTo>
                  <a:pt x="34" y="247"/>
                  <a:pt x="34" y="247"/>
                  <a:pt x="34" y="247"/>
                </a:cubicBezTo>
                <a:cubicBezTo>
                  <a:pt x="31" y="247"/>
                  <a:pt x="28" y="246"/>
                  <a:pt x="26" y="244"/>
                </a:cubicBezTo>
                <a:cubicBezTo>
                  <a:pt x="23" y="242"/>
                  <a:pt x="22" y="239"/>
                  <a:pt x="22" y="236"/>
                </a:cubicBezTo>
                <a:cubicBezTo>
                  <a:pt x="22" y="213"/>
                  <a:pt x="22" y="213"/>
                  <a:pt x="22" y="213"/>
                </a:cubicBezTo>
                <a:cubicBezTo>
                  <a:pt x="22" y="210"/>
                  <a:pt x="23" y="208"/>
                  <a:pt x="26" y="205"/>
                </a:cubicBezTo>
                <a:cubicBezTo>
                  <a:pt x="28" y="203"/>
                  <a:pt x="31" y="202"/>
                  <a:pt x="34" y="202"/>
                </a:cubicBezTo>
                <a:cubicBezTo>
                  <a:pt x="45" y="202"/>
                  <a:pt x="45" y="202"/>
                  <a:pt x="45" y="202"/>
                </a:cubicBezTo>
                <a:cubicBezTo>
                  <a:pt x="57" y="202"/>
                  <a:pt x="68" y="198"/>
                  <a:pt x="77" y="189"/>
                </a:cubicBezTo>
                <a:cubicBezTo>
                  <a:pt x="85" y="180"/>
                  <a:pt x="90" y="170"/>
                  <a:pt x="90" y="157"/>
                </a:cubicBezTo>
                <a:cubicBezTo>
                  <a:pt x="90" y="152"/>
                  <a:pt x="90" y="152"/>
                  <a:pt x="90" y="152"/>
                </a:cubicBezTo>
                <a:cubicBezTo>
                  <a:pt x="90" y="147"/>
                  <a:pt x="88" y="143"/>
                  <a:pt x="85" y="140"/>
                </a:cubicBezTo>
                <a:cubicBezTo>
                  <a:pt x="82" y="136"/>
                  <a:pt x="78" y="135"/>
                  <a:pt x="73" y="135"/>
                </a:cubicBezTo>
                <a:cubicBezTo>
                  <a:pt x="34" y="135"/>
                  <a:pt x="34" y="135"/>
                  <a:pt x="34" y="135"/>
                </a:cubicBezTo>
                <a:cubicBezTo>
                  <a:pt x="24" y="135"/>
                  <a:pt x="16" y="131"/>
                  <a:pt x="10" y="125"/>
                </a:cubicBezTo>
                <a:cubicBezTo>
                  <a:pt x="3" y="118"/>
                  <a:pt x="0" y="110"/>
                  <a:pt x="0" y="101"/>
                </a:cubicBezTo>
                <a:cubicBezTo>
                  <a:pt x="0" y="34"/>
                  <a:pt x="0" y="34"/>
                  <a:pt x="0" y="34"/>
                </a:cubicBezTo>
                <a:cubicBezTo>
                  <a:pt x="0" y="24"/>
                  <a:pt x="3" y="16"/>
                  <a:pt x="10" y="10"/>
                </a:cubicBezTo>
                <a:cubicBezTo>
                  <a:pt x="16" y="3"/>
                  <a:pt x="24" y="0"/>
                  <a:pt x="34" y="0"/>
                </a:cubicBezTo>
                <a:cubicBezTo>
                  <a:pt x="101" y="0"/>
                  <a:pt x="101" y="0"/>
                  <a:pt x="101" y="0"/>
                </a:cubicBezTo>
                <a:cubicBezTo>
                  <a:pt x="110" y="0"/>
                  <a:pt x="118" y="3"/>
                  <a:pt x="125" y="10"/>
                </a:cubicBezTo>
                <a:cubicBezTo>
                  <a:pt x="131" y="16"/>
                  <a:pt x="135" y="24"/>
                  <a:pt x="135" y="34"/>
                </a:cubicBezTo>
                <a:close/>
                <a:moveTo>
                  <a:pt x="292" y="34"/>
                </a:moveTo>
                <a:cubicBezTo>
                  <a:pt x="292" y="157"/>
                  <a:pt x="292" y="157"/>
                  <a:pt x="292" y="157"/>
                </a:cubicBezTo>
                <a:cubicBezTo>
                  <a:pt x="292" y="169"/>
                  <a:pt x="290" y="181"/>
                  <a:pt x="285" y="192"/>
                </a:cubicBezTo>
                <a:cubicBezTo>
                  <a:pt x="280" y="203"/>
                  <a:pt x="274" y="213"/>
                  <a:pt x="266" y="221"/>
                </a:cubicBezTo>
                <a:cubicBezTo>
                  <a:pt x="258" y="229"/>
                  <a:pt x="248" y="235"/>
                  <a:pt x="237" y="240"/>
                </a:cubicBezTo>
                <a:cubicBezTo>
                  <a:pt x="226" y="245"/>
                  <a:pt x="214" y="247"/>
                  <a:pt x="202" y="247"/>
                </a:cubicBezTo>
                <a:cubicBezTo>
                  <a:pt x="191" y="247"/>
                  <a:pt x="191" y="247"/>
                  <a:pt x="191" y="247"/>
                </a:cubicBezTo>
                <a:cubicBezTo>
                  <a:pt x="188" y="247"/>
                  <a:pt x="185" y="246"/>
                  <a:pt x="183" y="244"/>
                </a:cubicBezTo>
                <a:cubicBezTo>
                  <a:pt x="181" y="242"/>
                  <a:pt x="180" y="239"/>
                  <a:pt x="180" y="236"/>
                </a:cubicBezTo>
                <a:cubicBezTo>
                  <a:pt x="180" y="213"/>
                  <a:pt x="180" y="213"/>
                  <a:pt x="180" y="213"/>
                </a:cubicBezTo>
                <a:cubicBezTo>
                  <a:pt x="180" y="210"/>
                  <a:pt x="181" y="208"/>
                  <a:pt x="183" y="205"/>
                </a:cubicBezTo>
                <a:cubicBezTo>
                  <a:pt x="185" y="203"/>
                  <a:pt x="188" y="202"/>
                  <a:pt x="191" y="202"/>
                </a:cubicBezTo>
                <a:cubicBezTo>
                  <a:pt x="202" y="202"/>
                  <a:pt x="202" y="202"/>
                  <a:pt x="202" y="202"/>
                </a:cubicBezTo>
                <a:cubicBezTo>
                  <a:pt x="215" y="202"/>
                  <a:pt x="225" y="198"/>
                  <a:pt x="234" y="189"/>
                </a:cubicBezTo>
                <a:cubicBezTo>
                  <a:pt x="243" y="180"/>
                  <a:pt x="247" y="170"/>
                  <a:pt x="247" y="157"/>
                </a:cubicBezTo>
                <a:cubicBezTo>
                  <a:pt x="247" y="152"/>
                  <a:pt x="247" y="152"/>
                  <a:pt x="247" y="152"/>
                </a:cubicBezTo>
                <a:cubicBezTo>
                  <a:pt x="247" y="147"/>
                  <a:pt x="245" y="143"/>
                  <a:pt x="242" y="140"/>
                </a:cubicBezTo>
                <a:cubicBezTo>
                  <a:pt x="239" y="136"/>
                  <a:pt x="235" y="135"/>
                  <a:pt x="230" y="135"/>
                </a:cubicBezTo>
                <a:cubicBezTo>
                  <a:pt x="191" y="135"/>
                  <a:pt x="191" y="135"/>
                  <a:pt x="191" y="135"/>
                </a:cubicBezTo>
                <a:cubicBezTo>
                  <a:pt x="182" y="135"/>
                  <a:pt x="174" y="131"/>
                  <a:pt x="167" y="125"/>
                </a:cubicBezTo>
                <a:cubicBezTo>
                  <a:pt x="160" y="118"/>
                  <a:pt x="157" y="110"/>
                  <a:pt x="157" y="101"/>
                </a:cubicBezTo>
                <a:cubicBezTo>
                  <a:pt x="157" y="34"/>
                  <a:pt x="157" y="34"/>
                  <a:pt x="157" y="34"/>
                </a:cubicBezTo>
                <a:cubicBezTo>
                  <a:pt x="157" y="24"/>
                  <a:pt x="160" y="16"/>
                  <a:pt x="167" y="10"/>
                </a:cubicBezTo>
                <a:cubicBezTo>
                  <a:pt x="174" y="3"/>
                  <a:pt x="182" y="0"/>
                  <a:pt x="191" y="0"/>
                </a:cubicBezTo>
                <a:cubicBezTo>
                  <a:pt x="258" y="0"/>
                  <a:pt x="258" y="0"/>
                  <a:pt x="258" y="0"/>
                </a:cubicBezTo>
                <a:cubicBezTo>
                  <a:pt x="268" y="0"/>
                  <a:pt x="276" y="3"/>
                  <a:pt x="282" y="10"/>
                </a:cubicBezTo>
                <a:cubicBezTo>
                  <a:pt x="289" y="16"/>
                  <a:pt x="292" y="24"/>
                  <a:pt x="292" y="34"/>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p>
        </p:txBody>
      </p:sp>
      <p:sp>
        <p:nvSpPr>
          <p:cNvPr id="2" name="Slide Number Placeholder 1"/>
          <p:cNvSpPr>
            <a:spLocks noGrp="1"/>
          </p:cNvSpPr>
          <p:nvPr>
            <p:ph type="sldNum" sz="quarter" idx="12"/>
          </p:nvPr>
        </p:nvSpPr>
        <p:spPr/>
        <p:txBody>
          <a:bodyPr/>
          <a:lstStyle/>
          <a:p>
            <a:pPr>
              <a:defRPr/>
            </a:pPr>
            <a:fld id="{253E96ED-E837-4122-A203-69252ACE276D}" type="slidenum">
              <a:rPr lang="en-US" altLang="en-US" smtClean="0"/>
              <a:pPr>
                <a:defRPr/>
              </a:pPr>
              <a:t>16</a:t>
            </a:fld>
            <a:endParaRPr lang="en-US" altLang="en-US" dirty="0"/>
          </a:p>
        </p:txBody>
      </p:sp>
    </p:spTree>
    <p:extLst>
      <p:ext uri="{BB962C8B-B14F-4D97-AF65-F5344CB8AC3E}">
        <p14:creationId xmlns:p14="http://schemas.microsoft.com/office/powerpoint/2010/main" val="54443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cs typeface="Arial"/>
              </a:rPr>
              <a:t>By 2020</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253E96ED-E837-4122-A203-69252ACE276D}" type="slidenum">
              <a:rPr lang="en-US" altLang="en-US" smtClean="0"/>
              <a:pPr>
                <a:defRPr/>
              </a:pPr>
              <a:t>17</a:t>
            </a:fld>
            <a:endParaRPr lang="en-US" altLang="en-US" dirty="0"/>
          </a:p>
        </p:txBody>
      </p:sp>
    </p:spTree>
    <p:extLst>
      <p:ext uri="{BB962C8B-B14F-4D97-AF65-F5344CB8AC3E}">
        <p14:creationId xmlns:p14="http://schemas.microsoft.com/office/powerpoint/2010/main" val="240389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cs typeface="Arial"/>
              </a:rPr>
              <a:t>AI in Marketing</a:t>
            </a:r>
          </a:p>
        </p:txBody>
      </p:sp>
      <p:sp>
        <p:nvSpPr>
          <p:cNvPr id="3" name="Content Placeholder 2"/>
          <p:cNvSpPr>
            <a:spLocks noGrp="1"/>
          </p:cNvSpPr>
          <p:nvPr>
            <p:ph idx="1"/>
          </p:nvPr>
        </p:nvSpPr>
        <p:spPr>
          <a:xfrm>
            <a:off x="381000" y="1766294"/>
            <a:ext cx="8229600" cy="4525963"/>
          </a:xfrm>
        </p:spPr>
        <p:txBody>
          <a:bodyPr>
            <a:noAutofit/>
          </a:bodyPr>
          <a:lstStyle/>
          <a:p>
            <a:pPr>
              <a:spcBef>
                <a:spcPts val="1200"/>
              </a:spcBef>
            </a:pPr>
            <a:r>
              <a:rPr lang="en-US" b="0" dirty="0"/>
              <a:t>Both creative activities and customer experience have the potential to be impacted by AI and machine learning:</a:t>
            </a:r>
          </a:p>
          <a:p>
            <a:pPr lvl="1">
              <a:spcBef>
                <a:spcPts val="1200"/>
              </a:spcBef>
            </a:pPr>
            <a:r>
              <a:rPr lang="en-US" sz="2000" dirty="0"/>
              <a:t>More mundane creative activities will become increasingly automated (especially combining machine learning with automation) to enable faster content development and campaign delivery.</a:t>
            </a:r>
          </a:p>
          <a:p>
            <a:pPr lvl="1">
              <a:spcBef>
                <a:spcPts val="1200"/>
              </a:spcBef>
            </a:pPr>
            <a:r>
              <a:rPr lang="en-US" sz="2000" dirty="0"/>
              <a:t>Customer, social and other data can be ingested by AI much more quickly and completely to provide better customer experiences across digital touch points.</a:t>
            </a:r>
          </a:p>
          <a:p>
            <a:pPr lvl="1">
              <a:spcBef>
                <a:spcPts val="1200"/>
              </a:spcBef>
            </a:pPr>
            <a:r>
              <a:rPr lang="en-US" sz="2000" dirty="0"/>
              <a:t>Machine learning could be used to offer better “recommended products and services” based on prior purchase and search behaviors.</a:t>
            </a:r>
          </a:p>
          <a:p>
            <a:pPr lvl="1">
              <a:spcBef>
                <a:spcPts val="1200"/>
              </a:spcBef>
            </a:pPr>
            <a:r>
              <a:rPr lang="en-US" sz="2000" dirty="0"/>
              <a:t>Right now, machine learning is applied mostly to programmatic advertising and segmentation. </a:t>
            </a:r>
          </a:p>
        </p:txBody>
      </p:sp>
      <p:sp>
        <p:nvSpPr>
          <p:cNvPr id="4" name="Slide Number Placeholder 3"/>
          <p:cNvSpPr>
            <a:spLocks noGrp="1"/>
          </p:cNvSpPr>
          <p:nvPr>
            <p:ph type="sldNum" sz="quarter" idx="12"/>
          </p:nvPr>
        </p:nvSpPr>
        <p:spPr/>
        <p:txBody>
          <a:bodyPr/>
          <a:lstStyle/>
          <a:p>
            <a:pPr>
              <a:defRPr/>
            </a:pPr>
            <a:fld id="{253E96ED-E837-4122-A203-69252ACE276D}" type="slidenum">
              <a:rPr lang="en-US" altLang="en-US" smtClean="0"/>
              <a:pPr>
                <a:defRPr/>
              </a:pPr>
              <a:t>18</a:t>
            </a:fld>
            <a:endParaRPr lang="en-US" altLang="en-US" dirty="0"/>
          </a:p>
        </p:txBody>
      </p:sp>
    </p:spTree>
    <p:extLst>
      <p:ext uri="{BB962C8B-B14F-4D97-AF65-F5344CB8AC3E}">
        <p14:creationId xmlns:p14="http://schemas.microsoft.com/office/powerpoint/2010/main" val="130233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475"/>
            <a:ext cx="8686800" cy="1143000"/>
          </a:xfrm>
        </p:spPr>
        <p:txBody>
          <a:bodyPr anchor="b"/>
          <a:lstStyle/>
          <a:p>
            <a:r>
              <a:rPr lang="en-US" dirty="0">
                <a:cs typeface="Arial"/>
              </a:rPr>
              <a:t>Avalanche of Connected Devices</a:t>
            </a:r>
          </a:p>
        </p:txBody>
      </p:sp>
      <p:sp>
        <p:nvSpPr>
          <p:cNvPr id="3" name="Content Placeholder 2"/>
          <p:cNvSpPr>
            <a:spLocks noGrp="1"/>
          </p:cNvSpPr>
          <p:nvPr>
            <p:ph idx="1"/>
          </p:nvPr>
        </p:nvSpPr>
        <p:spPr/>
        <p:txBody>
          <a:bodyPr>
            <a:normAutofit/>
          </a:bodyPr>
          <a:lstStyle/>
          <a:p>
            <a:r>
              <a:rPr lang="en-US" sz="2400" b="0" dirty="0"/>
              <a:t>Virtually any physical product has the potential to be connected to the internet:</a:t>
            </a:r>
          </a:p>
          <a:p>
            <a:pPr lvl="1"/>
            <a:r>
              <a:rPr lang="en-US" sz="2400" dirty="0"/>
              <a:t>Landscape watering</a:t>
            </a:r>
          </a:p>
          <a:p>
            <a:pPr lvl="1"/>
            <a:r>
              <a:rPr lang="en-US" sz="2400" dirty="0"/>
              <a:t>Infant monitoring</a:t>
            </a:r>
          </a:p>
          <a:p>
            <a:pPr lvl="1"/>
            <a:r>
              <a:rPr lang="en-US" sz="2400" dirty="0"/>
              <a:t>Home security</a:t>
            </a:r>
          </a:p>
          <a:p>
            <a:pPr lvl="1"/>
            <a:r>
              <a:rPr lang="en-US" sz="2400" dirty="0"/>
              <a:t>Elder care</a:t>
            </a:r>
          </a:p>
          <a:p>
            <a:pPr lvl="1"/>
            <a:r>
              <a:rPr lang="en-US" sz="2400" dirty="0"/>
              <a:t>Pet care</a:t>
            </a:r>
          </a:p>
          <a:p>
            <a:pPr lvl="1"/>
            <a:r>
              <a:rPr lang="en-US" sz="2400" dirty="0"/>
              <a:t>Door locks</a:t>
            </a:r>
          </a:p>
          <a:p>
            <a:pPr lvl="1"/>
            <a:r>
              <a:rPr lang="en-US" sz="2400" dirty="0"/>
              <a:t>Coffee makers</a:t>
            </a:r>
          </a:p>
          <a:p>
            <a:pPr lvl="1"/>
            <a:r>
              <a:rPr lang="en-US" sz="2400" dirty="0"/>
              <a:t>And we are already living with Apple’s Siri, Microsoft’s Cortana, Amazon’s Alexa and so much more. </a:t>
            </a:r>
          </a:p>
        </p:txBody>
      </p:sp>
      <p:sp>
        <p:nvSpPr>
          <p:cNvPr id="4" name="Slide Number Placeholder 3"/>
          <p:cNvSpPr>
            <a:spLocks noGrp="1"/>
          </p:cNvSpPr>
          <p:nvPr>
            <p:ph type="sldNum" sz="quarter" idx="12"/>
          </p:nvPr>
        </p:nvSpPr>
        <p:spPr/>
        <p:txBody>
          <a:bodyPr/>
          <a:lstStyle/>
          <a:p>
            <a:pPr>
              <a:defRPr/>
            </a:pPr>
            <a:fld id="{253E96ED-E837-4122-A203-69252ACE276D}" type="slidenum">
              <a:rPr lang="en-US" altLang="en-US" smtClean="0"/>
              <a:pPr>
                <a:defRPr/>
              </a:pPr>
              <a:t>19</a:t>
            </a:fld>
            <a:endParaRPr lang="en-US" altLang="en-US" dirty="0"/>
          </a:p>
        </p:txBody>
      </p:sp>
    </p:spTree>
    <p:extLst>
      <p:ext uri="{BB962C8B-B14F-4D97-AF65-F5344CB8AC3E}">
        <p14:creationId xmlns:p14="http://schemas.microsoft.com/office/powerpoint/2010/main" val="281556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cs typeface="Arial"/>
              </a:rPr>
              <a:t>Being Digital</a:t>
            </a:r>
          </a:p>
        </p:txBody>
      </p:sp>
      <p:sp>
        <p:nvSpPr>
          <p:cNvPr id="3" name="Content Placeholder 2"/>
          <p:cNvSpPr>
            <a:spLocks noGrp="1"/>
          </p:cNvSpPr>
          <p:nvPr>
            <p:ph idx="1"/>
          </p:nvPr>
        </p:nvSpPr>
        <p:spPr>
          <a:xfrm>
            <a:off x="3267182" y="1916153"/>
            <a:ext cx="5648218" cy="4525963"/>
          </a:xfrm>
        </p:spPr>
        <p:txBody>
          <a:bodyPr>
            <a:normAutofit/>
          </a:bodyPr>
          <a:lstStyle/>
          <a:p>
            <a:pPr>
              <a:spcBef>
                <a:spcPts val="2376"/>
              </a:spcBef>
            </a:pPr>
            <a:r>
              <a:rPr lang="en-US" sz="2400" b="0" dirty="0"/>
              <a:t>A recent study from Facebook and Deloitte found that most marketing organizations are “doing digital” not “being digital.” </a:t>
            </a:r>
          </a:p>
          <a:p>
            <a:pPr>
              <a:spcBef>
                <a:spcPts val="2376"/>
              </a:spcBef>
            </a:pPr>
            <a:r>
              <a:rPr lang="en-US" sz="2400" b="0" dirty="0"/>
              <a:t>Making incremental changes rather than weaving digital into its marketing DNA; </a:t>
            </a:r>
            <a:r>
              <a:rPr lang="en-US" sz="2400" b="0" i="1" dirty="0"/>
              <a:t>this finding was consistent regardless of size, industry or geography. </a:t>
            </a:r>
          </a:p>
          <a:p>
            <a:pPr>
              <a:spcBef>
                <a:spcPts val="2376"/>
              </a:spcBef>
            </a:pPr>
            <a:endParaRPr lang="en-US" sz="2400" b="0" dirty="0"/>
          </a:p>
        </p:txBody>
      </p:sp>
      <p:sp>
        <p:nvSpPr>
          <p:cNvPr id="6" name="Slide Number Placeholder 5"/>
          <p:cNvSpPr>
            <a:spLocks noGrp="1"/>
          </p:cNvSpPr>
          <p:nvPr>
            <p:ph type="sldNum" sz="quarter" idx="12"/>
          </p:nvPr>
        </p:nvSpPr>
        <p:spPr/>
        <p:txBody>
          <a:bodyPr/>
          <a:lstStyle/>
          <a:p>
            <a:pPr>
              <a:defRPr/>
            </a:pPr>
            <a:fld id="{253E96ED-E837-4122-A203-69252ACE276D}" type="slidenum">
              <a:rPr lang="en-US" altLang="en-US" smtClean="0"/>
              <a:pPr>
                <a:defRPr/>
              </a:pPr>
              <a:t>2</a:t>
            </a:fld>
            <a:endParaRPr lang="en-US" altLang="en-US" dirty="0"/>
          </a:p>
        </p:txBody>
      </p:sp>
      <p:sp>
        <p:nvSpPr>
          <p:cNvPr id="5" name="Text Placeholder 39">
            <a:extLst>
              <a:ext uri="{FF2B5EF4-FFF2-40B4-BE49-F238E27FC236}">
                <a16:creationId xmlns:a16="http://schemas.microsoft.com/office/drawing/2014/main" id="{EA5BB86F-99A1-9B4B-BFE5-6846736CB04C}"/>
              </a:ext>
            </a:extLst>
          </p:cNvPr>
          <p:cNvSpPr txBox="1">
            <a:spLocks/>
          </p:cNvSpPr>
          <p:nvPr/>
        </p:nvSpPr>
        <p:spPr>
          <a:xfrm>
            <a:off x="0" y="2134912"/>
            <a:ext cx="3733800" cy="4525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69900"/>
              </a:buClr>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2" indent="0" algn="ctr">
              <a:spcBef>
                <a:spcPts val="0"/>
              </a:spcBef>
              <a:buFont typeface="Arial" panose="020B0604020202020204" pitchFamily="34" charset="0"/>
              <a:buNone/>
            </a:pPr>
            <a:r>
              <a:rPr lang="en-US" dirty="0">
                <a:cs typeface="Arial"/>
              </a:rPr>
              <a:t>For the Modern </a:t>
            </a:r>
          </a:p>
          <a:p>
            <a:pPr marL="61912" indent="0" algn="ctr">
              <a:spcBef>
                <a:spcPts val="0"/>
              </a:spcBef>
              <a:buFont typeface="Arial" panose="020B0604020202020204" pitchFamily="34" charset="0"/>
              <a:buNone/>
            </a:pPr>
            <a:r>
              <a:rPr lang="en-US" dirty="0">
                <a:cs typeface="Arial"/>
              </a:rPr>
              <a:t>Marketing Operation:</a:t>
            </a:r>
          </a:p>
          <a:p>
            <a:pPr marL="61912" indent="0" algn="ctr">
              <a:spcBef>
                <a:spcPts val="0"/>
              </a:spcBef>
              <a:buFont typeface="Arial" panose="020B0604020202020204" pitchFamily="34" charset="0"/>
              <a:buNone/>
            </a:pPr>
            <a:endParaRPr lang="en-US" sz="1600" dirty="0">
              <a:cs typeface="Arial"/>
            </a:endParaRPr>
          </a:p>
          <a:p>
            <a:pPr marL="61912" indent="0" algn="ctr">
              <a:spcBef>
                <a:spcPts val="0"/>
              </a:spcBef>
              <a:buFont typeface="Arial" panose="020B0604020202020204" pitchFamily="34" charset="0"/>
              <a:buNone/>
            </a:pPr>
            <a:r>
              <a:rPr lang="en-US" dirty="0">
                <a:cs typeface="Arial"/>
              </a:rPr>
              <a:t> </a:t>
            </a:r>
            <a:r>
              <a:rPr lang="en-US" dirty="0">
                <a:solidFill>
                  <a:srgbClr val="4F8D97"/>
                </a:solidFill>
                <a:cs typeface="Arial"/>
              </a:rPr>
              <a:t>Technology is the </a:t>
            </a:r>
          </a:p>
          <a:p>
            <a:pPr marL="61912" indent="0" algn="ctr">
              <a:spcBef>
                <a:spcPts val="0"/>
              </a:spcBef>
              <a:buFont typeface="Arial" panose="020B0604020202020204" pitchFamily="34" charset="0"/>
              <a:buNone/>
            </a:pPr>
            <a:r>
              <a:rPr lang="en-US" dirty="0">
                <a:solidFill>
                  <a:srgbClr val="4F8D97"/>
                </a:solidFill>
                <a:cs typeface="Arial"/>
              </a:rPr>
              <a:t>New Creative </a:t>
            </a:r>
          </a:p>
        </p:txBody>
      </p:sp>
      <p:sp>
        <p:nvSpPr>
          <p:cNvPr id="7" name="Freeform 60">
            <a:extLst>
              <a:ext uri="{FF2B5EF4-FFF2-40B4-BE49-F238E27FC236}">
                <a16:creationId xmlns:a16="http://schemas.microsoft.com/office/drawing/2014/main" id="{D6C8E55C-D970-1940-B57D-EBF1B6D627B2}"/>
              </a:ext>
            </a:extLst>
          </p:cNvPr>
          <p:cNvSpPr>
            <a:spLocks noEditPoints="1"/>
          </p:cNvSpPr>
          <p:nvPr/>
        </p:nvSpPr>
        <p:spPr bwMode="auto">
          <a:xfrm>
            <a:off x="1219200" y="3657600"/>
            <a:ext cx="1130502" cy="1233590"/>
          </a:xfrm>
          <a:custGeom>
            <a:avLst/>
            <a:gdLst>
              <a:gd name="T0" fmla="*/ 627 w 1510"/>
              <a:gd name="T1" fmla="*/ 1373 h 1648"/>
              <a:gd name="T2" fmla="*/ 211 w 1510"/>
              <a:gd name="T3" fmla="*/ 1648 h 1648"/>
              <a:gd name="T4" fmla="*/ 1098 w 1510"/>
              <a:gd name="T5" fmla="*/ 412 h 1648"/>
              <a:gd name="T6" fmla="*/ 549 w 1510"/>
              <a:gd name="T7" fmla="*/ 481 h 1648"/>
              <a:gd name="T8" fmla="*/ 1098 w 1510"/>
              <a:gd name="T9" fmla="*/ 412 h 1648"/>
              <a:gd name="T10" fmla="*/ 824 w 1510"/>
              <a:gd name="T11" fmla="*/ 1648 h 1648"/>
              <a:gd name="T12" fmla="*/ 686 w 1510"/>
              <a:gd name="T13" fmla="*/ 1373 h 1648"/>
              <a:gd name="T14" fmla="*/ 882 w 1510"/>
              <a:gd name="T15" fmla="*/ 1373 h 1648"/>
              <a:gd name="T16" fmla="*/ 1298 w 1510"/>
              <a:gd name="T17" fmla="*/ 1648 h 1648"/>
              <a:gd name="T18" fmla="*/ 882 w 1510"/>
              <a:gd name="T19" fmla="*/ 1373 h 1648"/>
              <a:gd name="T20" fmla="*/ 549 w 1510"/>
              <a:gd name="T21" fmla="*/ 824 h 1648"/>
              <a:gd name="T22" fmla="*/ 892 w 1510"/>
              <a:gd name="T23" fmla="*/ 893 h 1648"/>
              <a:gd name="T24" fmla="*/ 1098 w 1510"/>
              <a:gd name="T25" fmla="*/ 687 h 1648"/>
              <a:gd name="T26" fmla="*/ 549 w 1510"/>
              <a:gd name="T27" fmla="*/ 755 h 1648"/>
              <a:gd name="T28" fmla="*/ 1098 w 1510"/>
              <a:gd name="T29" fmla="*/ 687 h 1648"/>
              <a:gd name="T30" fmla="*/ 549 w 1510"/>
              <a:gd name="T31" fmla="*/ 549 h 1648"/>
              <a:gd name="T32" fmla="*/ 1098 w 1510"/>
              <a:gd name="T33" fmla="*/ 618 h 1648"/>
              <a:gd name="T34" fmla="*/ 1510 w 1510"/>
              <a:gd name="T35" fmla="*/ 206 h 1648"/>
              <a:gd name="T36" fmla="*/ 1442 w 1510"/>
              <a:gd name="T37" fmla="*/ 755 h 1648"/>
              <a:gd name="T38" fmla="*/ 68 w 1510"/>
              <a:gd name="T39" fmla="*/ 1236 h 1648"/>
              <a:gd name="T40" fmla="*/ 0 w 1510"/>
              <a:gd name="T41" fmla="*/ 206 h 1648"/>
              <a:gd name="T42" fmla="*/ 1510 w 1510"/>
              <a:gd name="T43" fmla="*/ 0 h 1648"/>
              <a:gd name="T44" fmla="*/ 1304 w 1510"/>
              <a:gd name="T45" fmla="*/ 206 h 1648"/>
              <a:gd name="T46" fmla="*/ 206 w 1510"/>
              <a:gd name="T47" fmla="*/ 1099 h 1648"/>
              <a:gd name="T48" fmla="*/ 1030 w 1510"/>
              <a:gd name="T49" fmla="*/ 824 h 1648"/>
              <a:gd name="T50" fmla="*/ 1304 w 1510"/>
              <a:gd name="T51" fmla="*/ 206 h 1648"/>
              <a:gd name="T52" fmla="*/ 412 w 1510"/>
              <a:gd name="T53" fmla="*/ 412 h 1648"/>
              <a:gd name="T54" fmla="*/ 480 w 1510"/>
              <a:gd name="T55" fmla="*/ 481 h 1648"/>
              <a:gd name="T56" fmla="*/ 480 w 1510"/>
              <a:gd name="T57" fmla="*/ 549 h 1648"/>
              <a:gd name="T58" fmla="*/ 412 w 1510"/>
              <a:gd name="T59" fmla="*/ 618 h 1648"/>
              <a:gd name="T60" fmla="*/ 480 w 1510"/>
              <a:gd name="T61" fmla="*/ 549 h 1648"/>
              <a:gd name="T62" fmla="*/ 412 w 1510"/>
              <a:gd name="T63" fmla="*/ 687 h 1648"/>
              <a:gd name="T64" fmla="*/ 480 w 1510"/>
              <a:gd name="T65" fmla="*/ 755 h 1648"/>
              <a:gd name="T66" fmla="*/ 480 w 1510"/>
              <a:gd name="T67" fmla="*/ 824 h 1648"/>
              <a:gd name="T68" fmla="*/ 412 w 1510"/>
              <a:gd name="T69" fmla="*/ 893 h 1648"/>
              <a:gd name="T70" fmla="*/ 480 w 1510"/>
              <a:gd name="T71" fmla="*/ 82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0" h="1648">
                <a:moveTo>
                  <a:pt x="446" y="1373"/>
                </a:moveTo>
                <a:cubicBezTo>
                  <a:pt x="627" y="1373"/>
                  <a:pt x="627" y="1373"/>
                  <a:pt x="627" y="1373"/>
                </a:cubicBezTo>
                <a:cubicBezTo>
                  <a:pt x="392" y="1648"/>
                  <a:pt x="392" y="1648"/>
                  <a:pt x="392" y="1648"/>
                </a:cubicBezTo>
                <a:cubicBezTo>
                  <a:pt x="211" y="1648"/>
                  <a:pt x="211" y="1648"/>
                  <a:pt x="211" y="1648"/>
                </a:cubicBezTo>
                <a:lnTo>
                  <a:pt x="446" y="1373"/>
                </a:lnTo>
                <a:close/>
                <a:moveTo>
                  <a:pt x="1098" y="412"/>
                </a:moveTo>
                <a:cubicBezTo>
                  <a:pt x="549" y="412"/>
                  <a:pt x="549" y="412"/>
                  <a:pt x="549" y="412"/>
                </a:cubicBezTo>
                <a:cubicBezTo>
                  <a:pt x="549" y="481"/>
                  <a:pt x="549" y="481"/>
                  <a:pt x="549" y="481"/>
                </a:cubicBezTo>
                <a:cubicBezTo>
                  <a:pt x="1098" y="481"/>
                  <a:pt x="1098" y="481"/>
                  <a:pt x="1098" y="481"/>
                </a:cubicBezTo>
                <a:cubicBezTo>
                  <a:pt x="1098" y="412"/>
                  <a:pt x="1098" y="412"/>
                  <a:pt x="1098" y="412"/>
                </a:cubicBezTo>
                <a:close/>
                <a:moveTo>
                  <a:pt x="686" y="1648"/>
                </a:moveTo>
                <a:cubicBezTo>
                  <a:pt x="824" y="1648"/>
                  <a:pt x="824" y="1648"/>
                  <a:pt x="824" y="1648"/>
                </a:cubicBezTo>
                <a:cubicBezTo>
                  <a:pt x="824" y="1373"/>
                  <a:pt x="824" y="1373"/>
                  <a:pt x="824" y="1373"/>
                </a:cubicBezTo>
                <a:cubicBezTo>
                  <a:pt x="686" y="1373"/>
                  <a:pt x="686" y="1373"/>
                  <a:pt x="686" y="1373"/>
                </a:cubicBezTo>
                <a:cubicBezTo>
                  <a:pt x="686" y="1648"/>
                  <a:pt x="686" y="1648"/>
                  <a:pt x="686" y="1648"/>
                </a:cubicBezTo>
                <a:close/>
                <a:moveTo>
                  <a:pt x="882" y="1373"/>
                </a:moveTo>
                <a:cubicBezTo>
                  <a:pt x="1117" y="1648"/>
                  <a:pt x="1117" y="1648"/>
                  <a:pt x="1117" y="1648"/>
                </a:cubicBezTo>
                <a:cubicBezTo>
                  <a:pt x="1298" y="1648"/>
                  <a:pt x="1298" y="1648"/>
                  <a:pt x="1298" y="1648"/>
                </a:cubicBezTo>
                <a:cubicBezTo>
                  <a:pt x="1063" y="1373"/>
                  <a:pt x="1063" y="1373"/>
                  <a:pt x="1063" y="1373"/>
                </a:cubicBezTo>
                <a:cubicBezTo>
                  <a:pt x="882" y="1373"/>
                  <a:pt x="882" y="1373"/>
                  <a:pt x="882" y="1373"/>
                </a:cubicBezTo>
                <a:close/>
                <a:moveTo>
                  <a:pt x="892" y="824"/>
                </a:moveTo>
                <a:cubicBezTo>
                  <a:pt x="549" y="824"/>
                  <a:pt x="549" y="824"/>
                  <a:pt x="549" y="824"/>
                </a:cubicBezTo>
                <a:cubicBezTo>
                  <a:pt x="549" y="893"/>
                  <a:pt x="549" y="893"/>
                  <a:pt x="549" y="893"/>
                </a:cubicBezTo>
                <a:cubicBezTo>
                  <a:pt x="892" y="893"/>
                  <a:pt x="892" y="893"/>
                  <a:pt x="892" y="893"/>
                </a:cubicBezTo>
                <a:cubicBezTo>
                  <a:pt x="892" y="824"/>
                  <a:pt x="892" y="824"/>
                  <a:pt x="892" y="824"/>
                </a:cubicBezTo>
                <a:close/>
                <a:moveTo>
                  <a:pt x="1098" y="687"/>
                </a:moveTo>
                <a:cubicBezTo>
                  <a:pt x="549" y="687"/>
                  <a:pt x="549" y="687"/>
                  <a:pt x="549" y="687"/>
                </a:cubicBezTo>
                <a:cubicBezTo>
                  <a:pt x="549" y="755"/>
                  <a:pt x="549" y="755"/>
                  <a:pt x="549" y="755"/>
                </a:cubicBezTo>
                <a:cubicBezTo>
                  <a:pt x="1098" y="755"/>
                  <a:pt x="1098" y="755"/>
                  <a:pt x="1098" y="755"/>
                </a:cubicBezTo>
                <a:cubicBezTo>
                  <a:pt x="1098" y="687"/>
                  <a:pt x="1098" y="687"/>
                  <a:pt x="1098" y="687"/>
                </a:cubicBezTo>
                <a:close/>
                <a:moveTo>
                  <a:pt x="1098" y="549"/>
                </a:moveTo>
                <a:cubicBezTo>
                  <a:pt x="549" y="549"/>
                  <a:pt x="549" y="549"/>
                  <a:pt x="549" y="549"/>
                </a:cubicBezTo>
                <a:cubicBezTo>
                  <a:pt x="549" y="618"/>
                  <a:pt x="549" y="618"/>
                  <a:pt x="549" y="618"/>
                </a:cubicBezTo>
                <a:cubicBezTo>
                  <a:pt x="1098" y="618"/>
                  <a:pt x="1098" y="618"/>
                  <a:pt x="1098" y="618"/>
                </a:cubicBezTo>
                <a:cubicBezTo>
                  <a:pt x="1098" y="549"/>
                  <a:pt x="1098" y="549"/>
                  <a:pt x="1098" y="549"/>
                </a:cubicBezTo>
                <a:close/>
                <a:moveTo>
                  <a:pt x="1510" y="206"/>
                </a:moveTo>
                <a:cubicBezTo>
                  <a:pt x="1442" y="206"/>
                  <a:pt x="1442" y="206"/>
                  <a:pt x="1442" y="206"/>
                </a:cubicBezTo>
                <a:cubicBezTo>
                  <a:pt x="1442" y="755"/>
                  <a:pt x="1442" y="755"/>
                  <a:pt x="1442" y="755"/>
                </a:cubicBezTo>
                <a:cubicBezTo>
                  <a:pt x="1442" y="867"/>
                  <a:pt x="1098" y="1236"/>
                  <a:pt x="961" y="1236"/>
                </a:cubicBezTo>
                <a:cubicBezTo>
                  <a:pt x="68" y="1236"/>
                  <a:pt x="68" y="1236"/>
                  <a:pt x="68" y="1236"/>
                </a:cubicBezTo>
                <a:cubicBezTo>
                  <a:pt x="68" y="206"/>
                  <a:pt x="68" y="206"/>
                  <a:pt x="68" y="206"/>
                </a:cubicBezTo>
                <a:cubicBezTo>
                  <a:pt x="0" y="206"/>
                  <a:pt x="0" y="206"/>
                  <a:pt x="0" y="206"/>
                </a:cubicBezTo>
                <a:cubicBezTo>
                  <a:pt x="0" y="0"/>
                  <a:pt x="0" y="0"/>
                  <a:pt x="0" y="0"/>
                </a:cubicBezTo>
                <a:cubicBezTo>
                  <a:pt x="1510" y="0"/>
                  <a:pt x="1510" y="0"/>
                  <a:pt x="1510" y="0"/>
                </a:cubicBezTo>
                <a:cubicBezTo>
                  <a:pt x="1510" y="206"/>
                  <a:pt x="1510" y="206"/>
                  <a:pt x="1510" y="206"/>
                </a:cubicBezTo>
                <a:close/>
                <a:moveTo>
                  <a:pt x="1304" y="206"/>
                </a:moveTo>
                <a:cubicBezTo>
                  <a:pt x="206" y="206"/>
                  <a:pt x="206" y="206"/>
                  <a:pt x="206" y="206"/>
                </a:cubicBezTo>
                <a:cubicBezTo>
                  <a:pt x="206" y="1099"/>
                  <a:pt x="206" y="1099"/>
                  <a:pt x="206" y="1099"/>
                </a:cubicBezTo>
                <a:cubicBezTo>
                  <a:pt x="206" y="1099"/>
                  <a:pt x="890" y="1099"/>
                  <a:pt x="939" y="1099"/>
                </a:cubicBezTo>
                <a:cubicBezTo>
                  <a:pt x="1082" y="1099"/>
                  <a:pt x="1030" y="824"/>
                  <a:pt x="1030" y="824"/>
                </a:cubicBezTo>
                <a:cubicBezTo>
                  <a:pt x="1030" y="824"/>
                  <a:pt x="1304" y="881"/>
                  <a:pt x="1304" y="740"/>
                </a:cubicBezTo>
                <a:cubicBezTo>
                  <a:pt x="1304" y="694"/>
                  <a:pt x="1304" y="206"/>
                  <a:pt x="1304" y="206"/>
                </a:cubicBezTo>
                <a:close/>
                <a:moveTo>
                  <a:pt x="480" y="412"/>
                </a:moveTo>
                <a:cubicBezTo>
                  <a:pt x="412" y="412"/>
                  <a:pt x="412" y="412"/>
                  <a:pt x="412" y="412"/>
                </a:cubicBezTo>
                <a:cubicBezTo>
                  <a:pt x="412" y="481"/>
                  <a:pt x="412" y="481"/>
                  <a:pt x="412" y="481"/>
                </a:cubicBezTo>
                <a:cubicBezTo>
                  <a:pt x="480" y="481"/>
                  <a:pt x="480" y="481"/>
                  <a:pt x="480" y="481"/>
                </a:cubicBezTo>
                <a:cubicBezTo>
                  <a:pt x="480" y="412"/>
                  <a:pt x="480" y="412"/>
                  <a:pt x="480" y="412"/>
                </a:cubicBezTo>
                <a:close/>
                <a:moveTo>
                  <a:pt x="480" y="549"/>
                </a:moveTo>
                <a:cubicBezTo>
                  <a:pt x="412" y="549"/>
                  <a:pt x="412" y="549"/>
                  <a:pt x="412" y="549"/>
                </a:cubicBezTo>
                <a:cubicBezTo>
                  <a:pt x="412" y="618"/>
                  <a:pt x="412" y="618"/>
                  <a:pt x="412" y="618"/>
                </a:cubicBezTo>
                <a:cubicBezTo>
                  <a:pt x="480" y="618"/>
                  <a:pt x="480" y="618"/>
                  <a:pt x="480" y="618"/>
                </a:cubicBezTo>
                <a:cubicBezTo>
                  <a:pt x="480" y="549"/>
                  <a:pt x="480" y="549"/>
                  <a:pt x="480" y="549"/>
                </a:cubicBezTo>
                <a:close/>
                <a:moveTo>
                  <a:pt x="480" y="687"/>
                </a:moveTo>
                <a:cubicBezTo>
                  <a:pt x="412" y="687"/>
                  <a:pt x="412" y="687"/>
                  <a:pt x="412" y="687"/>
                </a:cubicBezTo>
                <a:cubicBezTo>
                  <a:pt x="412" y="755"/>
                  <a:pt x="412" y="755"/>
                  <a:pt x="412" y="755"/>
                </a:cubicBezTo>
                <a:cubicBezTo>
                  <a:pt x="480" y="755"/>
                  <a:pt x="480" y="755"/>
                  <a:pt x="480" y="755"/>
                </a:cubicBezTo>
                <a:cubicBezTo>
                  <a:pt x="480" y="687"/>
                  <a:pt x="480" y="687"/>
                  <a:pt x="480" y="687"/>
                </a:cubicBezTo>
                <a:close/>
                <a:moveTo>
                  <a:pt x="480" y="824"/>
                </a:moveTo>
                <a:cubicBezTo>
                  <a:pt x="412" y="824"/>
                  <a:pt x="412" y="824"/>
                  <a:pt x="412" y="824"/>
                </a:cubicBezTo>
                <a:cubicBezTo>
                  <a:pt x="412" y="893"/>
                  <a:pt x="412" y="893"/>
                  <a:pt x="412" y="893"/>
                </a:cubicBezTo>
                <a:cubicBezTo>
                  <a:pt x="480" y="893"/>
                  <a:pt x="480" y="893"/>
                  <a:pt x="480" y="893"/>
                </a:cubicBezTo>
                <a:cubicBezTo>
                  <a:pt x="480" y="824"/>
                  <a:pt x="480" y="824"/>
                  <a:pt x="480" y="824"/>
                </a:cubicBezTo>
                <a:close/>
              </a:path>
            </a:pathLst>
          </a:custGeom>
          <a:solidFill>
            <a:srgbClr val="669900"/>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7540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4005"/>
            <a:ext cx="7886700" cy="1325563"/>
          </a:xfrm>
        </p:spPr>
        <p:txBody>
          <a:bodyPr/>
          <a:lstStyle/>
          <a:p>
            <a:r>
              <a:rPr lang="en-US" dirty="0" err="1"/>
              <a:t>IoT</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pPr>
              <a:spcBef>
                <a:spcPts val="1776"/>
              </a:spcBef>
            </a:pPr>
            <a:r>
              <a:rPr lang="en-US" sz="2400" b="0" dirty="0"/>
              <a:t>Can this new channel be used for your brand portfolio to grow volume, reputation, etc.?</a:t>
            </a:r>
          </a:p>
          <a:p>
            <a:pPr>
              <a:spcBef>
                <a:spcPts val="1776"/>
              </a:spcBef>
            </a:pPr>
            <a:r>
              <a:rPr lang="en-US" sz="2400" b="0" dirty="0"/>
              <a:t>Can the data generated by all these new devices and sensors be used for marketing purposes?</a:t>
            </a:r>
          </a:p>
          <a:p>
            <a:pPr>
              <a:spcBef>
                <a:spcPts val="1776"/>
              </a:spcBef>
            </a:pPr>
            <a:r>
              <a:rPr lang="en-US" sz="2400" b="0" dirty="0"/>
              <a:t>Is there an IoT device or function that would serve a B2B purpose with referring physicians, agencies, others?</a:t>
            </a:r>
          </a:p>
        </p:txBody>
      </p:sp>
      <p:pic>
        <p:nvPicPr>
          <p:cNvPr id="4" name="Picture 3">
            <a:extLst>
              <a:ext uri="{FF2B5EF4-FFF2-40B4-BE49-F238E27FC236}">
                <a16:creationId xmlns:a16="http://schemas.microsoft.com/office/drawing/2014/main" id="{9BB3222A-DCFA-4EA7-9719-1B4AEA2D2BF8}"/>
              </a:ext>
            </a:extLst>
          </p:cNvPr>
          <p:cNvPicPr>
            <a:picLocks noChangeAspect="1"/>
          </p:cNvPicPr>
          <p:nvPr/>
        </p:nvPicPr>
        <p:blipFill>
          <a:blip r:embed="rId2"/>
          <a:stretch>
            <a:fillRect/>
          </a:stretch>
        </p:blipFill>
        <p:spPr>
          <a:xfrm>
            <a:off x="5257800" y="1600200"/>
            <a:ext cx="3231763" cy="4147802"/>
          </a:xfrm>
          <a:prstGeom prst="rect">
            <a:avLst/>
          </a:prstGeom>
          <a:ln w="28575">
            <a:solidFill>
              <a:srgbClr val="AFBD36"/>
            </a:solidFill>
          </a:ln>
        </p:spPr>
      </p:pic>
      <p:sp>
        <p:nvSpPr>
          <p:cNvPr id="5" name="Slide Number Placeholder 4"/>
          <p:cNvSpPr>
            <a:spLocks noGrp="1"/>
          </p:cNvSpPr>
          <p:nvPr>
            <p:ph type="sldNum" sz="quarter" idx="12"/>
          </p:nvPr>
        </p:nvSpPr>
        <p:spPr/>
        <p:txBody>
          <a:bodyPr/>
          <a:lstStyle/>
          <a:p>
            <a:pPr>
              <a:defRPr/>
            </a:pPr>
            <a:fld id="{253E96ED-E837-4122-A203-69252ACE276D}" type="slidenum">
              <a:rPr lang="en-US" altLang="en-US" smtClean="0"/>
              <a:pPr>
                <a:defRPr/>
              </a:pPr>
              <a:t>20</a:t>
            </a:fld>
            <a:endParaRPr lang="en-US" altLang="en-US" dirty="0"/>
          </a:p>
        </p:txBody>
      </p:sp>
    </p:spTree>
    <p:extLst>
      <p:ext uri="{BB962C8B-B14F-4D97-AF65-F5344CB8AC3E}">
        <p14:creationId xmlns:p14="http://schemas.microsoft.com/office/powerpoint/2010/main" val="1215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cs typeface="Arial"/>
              </a:rPr>
              <a:t>The Future is Now</a:t>
            </a:r>
          </a:p>
        </p:txBody>
      </p:sp>
      <p:sp>
        <p:nvSpPr>
          <p:cNvPr id="3" name="Content Placeholder 2"/>
          <p:cNvSpPr>
            <a:spLocks noGrp="1"/>
          </p:cNvSpPr>
          <p:nvPr>
            <p:ph idx="1"/>
          </p:nvPr>
        </p:nvSpPr>
        <p:spPr>
          <a:xfrm>
            <a:off x="381000" y="1804640"/>
            <a:ext cx="8229600" cy="4525963"/>
          </a:xfrm>
        </p:spPr>
        <p:txBody>
          <a:bodyPr>
            <a:noAutofit/>
          </a:bodyPr>
          <a:lstStyle/>
          <a:p>
            <a:pPr>
              <a:spcAft>
                <a:spcPts val="600"/>
              </a:spcAft>
            </a:pPr>
            <a:r>
              <a:rPr lang="en-US" b="0" dirty="0"/>
              <a:t>Natural voice recognition systems like Amazon Echo and Google Home work with app ecosystems like Spotify, Nest, Uber, etc.</a:t>
            </a:r>
          </a:p>
          <a:p>
            <a:pPr>
              <a:spcAft>
                <a:spcPts val="600"/>
              </a:spcAft>
            </a:pPr>
            <a:r>
              <a:rPr lang="en-US" b="0" dirty="0" err="1"/>
              <a:t>HealthTap</a:t>
            </a:r>
            <a:r>
              <a:rPr lang="en-US" b="0" dirty="0"/>
              <a:t>, Heal, and Boston’s Children’s are all using voice-driven skills to assess symptoms and in the instance of Heal and Health Tap – interact with providers</a:t>
            </a:r>
          </a:p>
          <a:p>
            <a:pPr>
              <a:spcAft>
                <a:spcPts val="600"/>
              </a:spcAft>
            </a:pPr>
            <a:r>
              <a:rPr lang="en-US" b="0" dirty="0"/>
              <a:t>What changes when your customers or patients can search for information or order the latest gadget from Amazon with their voice? How do you market then?</a:t>
            </a:r>
          </a:p>
          <a:p>
            <a:pPr lvl="1">
              <a:spcAft>
                <a:spcPts val="600"/>
              </a:spcAft>
            </a:pPr>
            <a:r>
              <a:rPr lang="en-US" sz="2000" dirty="0"/>
              <a:t>SEO and keywords less useful and valuable.</a:t>
            </a:r>
          </a:p>
          <a:p>
            <a:pPr lvl="1">
              <a:spcAft>
                <a:spcPts val="600"/>
              </a:spcAft>
            </a:pPr>
            <a:r>
              <a:rPr lang="en-US" sz="2000" dirty="0"/>
              <a:t>Marketers will need to learn how to use the technology in the right way to reach their customers.</a:t>
            </a:r>
          </a:p>
          <a:p>
            <a:pPr marL="457200" lvl="1" indent="0">
              <a:spcAft>
                <a:spcPts val="600"/>
              </a:spcAft>
              <a:buNone/>
            </a:pPr>
            <a:endParaRPr lang="en-US" sz="2000" dirty="0"/>
          </a:p>
          <a:p>
            <a:pPr marL="457200" lvl="1" indent="0">
              <a:spcAft>
                <a:spcPts val="600"/>
              </a:spcAft>
              <a:buNone/>
            </a:pPr>
            <a:endParaRPr lang="en-US" sz="2000" dirty="0"/>
          </a:p>
        </p:txBody>
      </p:sp>
      <p:sp>
        <p:nvSpPr>
          <p:cNvPr id="4" name="Slide Number Placeholder 3"/>
          <p:cNvSpPr>
            <a:spLocks noGrp="1"/>
          </p:cNvSpPr>
          <p:nvPr>
            <p:ph type="sldNum" sz="quarter" idx="12"/>
          </p:nvPr>
        </p:nvSpPr>
        <p:spPr/>
        <p:txBody>
          <a:bodyPr/>
          <a:lstStyle/>
          <a:p>
            <a:pPr>
              <a:defRPr/>
            </a:pPr>
            <a:fld id="{253E96ED-E837-4122-A203-69252ACE276D}" type="slidenum">
              <a:rPr lang="en-US" altLang="en-US" smtClean="0"/>
              <a:pPr>
                <a:defRPr/>
              </a:pPr>
              <a:t>21</a:t>
            </a:fld>
            <a:endParaRPr lang="en-US" altLang="en-US" dirty="0"/>
          </a:p>
        </p:txBody>
      </p:sp>
    </p:spTree>
    <p:extLst>
      <p:ext uri="{BB962C8B-B14F-4D97-AF65-F5344CB8AC3E}">
        <p14:creationId xmlns:p14="http://schemas.microsoft.com/office/powerpoint/2010/main" val="37868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Inevitability of the Mobile- Only Customer</a:t>
            </a:r>
          </a:p>
        </p:txBody>
      </p:sp>
      <p:sp>
        <p:nvSpPr>
          <p:cNvPr id="2" name="Slide Number Placeholder 1"/>
          <p:cNvSpPr>
            <a:spLocks noGrp="1"/>
          </p:cNvSpPr>
          <p:nvPr>
            <p:ph type="sldNum" sz="quarter" idx="12"/>
          </p:nvPr>
        </p:nvSpPr>
        <p:spPr/>
        <p:txBody>
          <a:bodyPr/>
          <a:lstStyle/>
          <a:p>
            <a:pPr>
              <a:defRPr/>
            </a:pPr>
            <a:fld id="{D766A095-2A76-4AD9-91A6-1766A98C2E59}" type="slidenum">
              <a:rPr lang="en-US" altLang="en-US" smtClean="0"/>
              <a:pPr>
                <a:defRPr/>
              </a:pPr>
              <a:t>22</a:t>
            </a:fld>
            <a:endParaRPr lang="en-US" altLang="en-US" dirty="0"/>
          </a:p>
        </p:txBody>
      </p:sp>
    </p:spTree>
    <p:extLst>
      <p:ext uri="{BB962C8B-B14F-4D97-AF65-F5344CB8AC3E}">
        <p14:creationId xmlns:p14="http://schemas.microsoft.com/office/powerpoint/2010/main" val="35529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94F4-B7C2-4C26-A1E6-E1AF4C85C7E1}"/>
              </a:ext>
            </a:extLst>
          </p:cNvPr>
          <p:cNvSpPr>
            <a:spLocks noGrp="1"/>
          </p:cNvSpPr>
          <p:nvPr>
            <p:ph type="title"/>
          </p:nvPr>
        </p:nvSpPr>
        <p:spPr/>
        <p:txBody>
          <a:bodyPr anchor="b"/>
          <a:lstStyle/>
          <a:p>
            <a:r>
              <a:rPr lang="en-US" dirty="0"/>
              <a:t>Mobile is Core to Our Lives</a:t>
            </a:r>
          </a:p>
        </p:txBody>
      </p:sp>
      <p:pic>
        <p:nvPicPr>
          <p:cNvPr id="4" name="Content Placeholder 3">
            <a:extLst>
              <a:ext uri="{FF2B5EF4-FFF2-40B4-BE49-F238E27FC236}">
                <a16:creationId xmlns:a16="http://schemas.microsoft.com/office/drawing/2014/main" id="{4FE4B723-6CE7-4E07-944A-F8A554172D18}"/>
              </a:ext>
            </a:extLst>
          </p:cNvPr>
          <p:cNvPicPr>
            <a:picLocks noGrp="1" noChangeAspect="1"/>
          </p:cNvPicPr>
          <p:nvPr>
            <p:ph idx="1"/>
          </p:nvPr>
        </p:nvPicPr>
        <p:blipFill>
          <a:blip r:embed="rId2"/>
          <a:stretch>
            <a:fillRect/>
          </a:stretch>
        </p:blipFill>
        <p:spPr>
          <a:xfrm>
            <a:off x="457200" y="2584696"/>
            <a:ext cx="5791200" cy="3972219"/>
          </a:xfrm>
          <a:prstGeom prst="rect">
            <a:avLst/>
          </a:prstGeom>
          <a:ln>
            <a:solidFill>
              <a:schemeClr val="tx1"/>
            </a:solidFill>
          </a:ln>
        </p:spPr>
      </p:pic>
      <p:sp>
        <p:nvSpPr>
          <p:cNvPr id="5" name="Content Placeholder 4"/>
          <p:cNvSpPr txBox="1">
            <a:spLocks/>
          </p:cNvSpPr>
          <p:nvPr/>
        </p:nvSpPr>
        <p:spPr bwMode="auto">
          <a:xfrm>
            <a:off x="6324600" y="2599662"/>
            <a:ext cx="2590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030A0"/>
              </a:buClr>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8D9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776"/>
              </a:spcBef>
            </a:pPr>
            <a:r>
              <a:rPr lang="en-US" b="0" dirty="0"/>
              <a:t>Includes 81% of all US adults</a:t>
            </a:r>
          </a:p>
          <a:p>
            <a:pPr>
              <a:spcBef>
                <a:spcPts val="1776"/>
              </a:spcBef>
            </a:pPr>
            <a:r>
              <a:rPr lang="en-US" b="0" dirty="0"/>
              <a:t>Smartphone use has more than doubled since 2014.</a:t>
            </a:r>
          </a:p>
          <a:p>
            <a:pPr>
              <a:spcBef>
                <a:spcPts val="1776"/>
              </a:spcBef>
            </a:pPr>
            <a:endParaRPr lang="en-US" b="0" dirty="0"/>
          </a:p>
        </p:txBody>
      </p:sp>
      <p:sp>
        <p:nvSpPr>
          <p:cNvPr id="6" name="Content Placeholder 4"/>
          <p:cNvSpPr txBox="1">
            <a:spLocks/>
          </p:cNvSpPr>
          <p:nvPr/>
        </p:nvSpPr>
        <p:spPr bwMode="auto">
          <a:xfrm>
            <a:off x="457200" y="1759778"/>
            <a:ext cx="784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030A0"/>
              </a:buClr>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8D9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776"/>
              </a:spcBef>
              <a:buFont typeface="Arial" panose="020B0604020202020204" pitchFamily="34" charset="0"/>
              <a:buNone/>
            </a:pPr>
            <a:r>
              <a:rPr lang="en-US" sz="2000" b="0" dirty="0"/>
              <a:t>As of 2016, there were 2.6b smartphone users worldwide and predicted to grow to 6.1b by 2020. </a:t>
            </a:r>
          </a:p>
        </p:txBody>
      </p:sp>
      <p:sp>
        <p:nvSpPr>
          <p:cNvPr id="3" name="Slide Number Placeholder 2"/>
          <p:cNvSpPr>
            <a:spLocks noGrp="1"/>
          </p:cNvSpPr>
          <p:nvPr>
            <p:ph type="sldNum" sz="quarter" idx="12"/>
          </p:nvPr>
        </p:nvSpPr>
        <p:spPr/>
        <p:txBody>
          <a:bodyPr/>
          <a:lstStyle/>
          <a:p>
            <a:pPr>
              <a:defRPr/>
            </a:pPr>
            <a:fld id="{253E96ED-E837-4122-A203-69252ACE276D}" type="slidenum">
              <a:rPr lang="en-US" altLang="en-US" smtClean="0"/>
              <a:pPr>
                <a:defRPr/>
              </a:pPr>
              <a:t>23</a:t>
            </a:fld>
            <a:endParaRPr lang="en-US" altLang="en-US" dirty="0"/>
          </a:p>
        </p:txBody>
      </p:sp>
    </p:spTree>
    <p:extLst>
      <p:ext uri="{BB962C8B-B14F-4D97-AF65-F5344CB8AC3E}">
        <p14:creationId xmlns:p14="http://schemas.microsoft.com/office/powerpoint/2010/main" val="62315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3649-8ECC-42BC-A24C-524EA1A58B4E}"/>
              </a:ext>
            </a:extLst>
          </p:cNvPr>
          <p:cNvSpPr>
            <a:spLocks noGrp="1"/>
          </p:cNvSpPr>
          <p:nvPr>
            <p:ph type="title"/>
          </p:nvPr>
        </p:nvSpPr>
        <p:spPr/>
        <p:txBody>
          <a:bodyPr anchor="b"/>
          <a:lstStyle/>
          <a:p>
            <a:r>
              <a:rPr lang="en-US" dirty="0"/>
              <a:t>Mobile does not mean an app</a:t>
            </a:r>
            <a:endParaRPr lang="en-US" i="1" dirty="0"/>
          </a:p>
        </p:txBody>
      </p:sp>
      <p:sp>
        <p:nvSpPr>
          <p:cNvPr id="3" name="Content Placeholder 2">
            <a:extLst>
              <a:ext uri="{FF2B5EF4-FFF2-40B4-BE49-F238E27FC236}">
                <a16:creationId xmlns:a16="http://schemas.microsoft.com/office/drawing/2014/main" id="{A6682B96-F6E0-4004-B09F-470C1EF10874}"/>
              </a:ext>
            </a:extLst>
          </p:cNvPr>
          <p:cNvSpPr>
            <a:spLocks noGrp="1"/>
          </p:cNvSpPr>
          <p:nvPr>
            <p:ph idx="1"/>
          </p:nvPr>
        </p:nvSpPr>
        <p:spPr/>
        <p:txBody>
          <a:bodyPr>
            <a:noAutofit/>
          </a:bodyPr>
          <a:lstStyle/>
          <a:p>
            <a:pPr>
              <a:spcBef>
                <a:spcPts val="1776"/>
              </a:spcBef>
            </a:pPr>
            <a:r>
              <a:rPr lang="en-US" sz="2400" b="0" dirty="0"/>
              <a:t>Consumer behavior is changing</a:t>
            </a:r>
          </a:p>
          <a:p>
            <a:pPr lvl="1">
              <a:spcBef>
                <a:spcPts val="1776"/>
              </a:spcBef>
            </a:pPr>
            <a:r>
              <a:rPr lang="en-US" sz="2400" dirty="0"/>
              <a:t>In early days, consumers would download more than 10 apps a month</a:t>
            </a:r>
          </a:p>
          <a:p>
            <a:pPr lvl="1">
              <a:spcBef>
                <a:spcPts val="1776"/>
              </a:spcBef>
            </a:pPr>
            <a:r>
              <a:rPr lang="en-US" sz="2400" dirty="0"/>
              <a:t>Today’s users average downloading zero apps a month</a:t>
            </a:r>
          </a:p>
          <a:p>
            <a:pPr lvl="1">
              <a:spcBef>
                <a:spcPts val="1776"/>
              </a:spcBef>
            </a:pPr>
            <a:r>
              <a:rPr lang="en-US" sz="2400" dirty="0"/>
              <a:t>In fact, 80% of app use is spent within a user’s top three apps.</a:t>
            </a:r>
          </a:p>
          <a:p>
            <a:pPr>
              <a:spcBef>
                <a:spcPts val="1776"/>
              </a:spcBef>
            </a:pPr>
            <a:r>
              <a:rPr lang="en-US" sz="2400" b="0" dirty="0"/>
              <a:t>This is leading to the incorporation of services through other apps, AI assistants and mobile operating systems. </a:t>
            </a:r>
          </a:p>
          <a:p>
            <a:pPr>
              <a:spcBef>
                <a:spcPts val="1776"/>
              </a:spcBef>
            </a:pPr>
            <a:r>
              <a:rPr lang="en-US" sz="2400" b="0" dirty="0"/>
              <a:t>More and more are being integrated into iMessage, Google Assistant, Siri, Alexa, chatbots and more. </a:t>
            </a:r>
          </a:p>
        </p:txBody>
      </p:sp>
      <p:sp>
        <p:nvSpPr>
          <p:cNvPr id="6" name="Slide Number Placeholder 5"/>
          <p:cNvSpPr>
            <a:spLocks noGrp="1"/>
          </p:cNvSpPr>
          <p:nvPr>
            <p:ph type="sldNum" sz="quarter" idx="12"/>
          </p:nvPr>
        </p:nvSpPr>
        <p:spPr/>
        <p:txBody>
          <a:bodyPr/>
          <a:lstStyle/>
          <a:p>
            <a:pPr>
              <a:defRPr/>
            </a:pPr>
            <a:fld id="{253E96ED-E837-4122-A203-69252ACE276D}" type="slidenum">
              <a:rPr lang="en-US" altLang="en-US" smtClean="0"/>
              <a:pPr>
                <a:defRPr/>
              </a:pPr>
              <a:t>24</a:t>
            </a:fld>
            <a:endParaRPr lang="en-US" altLang="en-US" dirty="0"/>
          </a:p>
        </p:txBody>
      </p:sp>
    </p:spTree>
    <p:extLst>
      <p:ext uri="{BB962C8B-B14F-4D97-AF65-F5344CB8AC3E}">
        <p14:creationId xmlns:p14="http://schemas.microsoft.com/office/powerpoint/2010/main" val="8301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1A72-6C51-4E78-BF9F-01C7D6D2E665}"/>
              </a:ext>
            </a:extLst>
          </p:cNvPr>
          <p:cNvSpPr>
            <a:spLocks noGrp="1"/>
          </p:cNvSpPr>
          <p:nvPr>
            <p:ph type="title"/>
          </p:nvPr>
        </p:nvSpPr>
        <p:spPr/>
        <p:txBody>
          <a:bodyPr anchor="b"/>
          <a:lstStyle/>
          <a:p>
            <a:r>
              <a:rPr lang="en-US" dirty="0"/>
              <a:t>Think Mobile First</a:t>
            </a:r>
          </a:p>
        </p:txBody>
      </p:sp>
      <p:pic>
        <p:nvPicPr>
          <p:cNvPr id="7" name="Content Placeholder 6">
            <a:extLst>
              <a:ext uri="{FF2B5EF4-FFF2-40B4-BE49-F238E27FC236}">
                <a16:creationId xmlns:a16="http://schemas.microsoft.com/office/drawing/2014/main" id="{937772F7-73B6-4648-A271-C781FFE3DE9D}"/>
              </a:ext>
            </a:extLst>
          </p:cNvPr>
          <p:cNvPicPr>
            <a:picLocks noGrp="1" noChangeAspect="1"/>
          </p:cNvPicPr>
          <p:nvPr>
            <p:ph sz="half" idx="1"/>
          </p:nvPr>
        </p:nvPicPr>
        <p:blipFill>
          <a:blip r:embed="rId2"/>
          <a:stretch>
            <a:fillRect/>
          </a:stretch>
        </p:blipFill>
        <p:spPr>
          <a:xfrm>
            <a:off x="420866" y="1939287"/>
            <a:ext cx="3374431" cy="2160102"/>
          </a:xfrm>
          <a:prstGeom prst="rect">
            <a:avLst/>
          </a:prstGeom>
          <a:effectLst>
            <a:glow rad="127000">
              <a:schemeClr val="accent1"/>
            </a:glow>
          </a:effectLst>
        </p:spPr>
      </p:pic>
      <p:sp>
        <p:nvSpPr>
          <p:cNvPr id="9" name="Content Placeholder 8">
            <a:extLst>
              <a:ext uri="{FF2B5EF4-FFF2-40B4-BE49-F238E27FC236}">
                <a16:creationId xmlns:a16="http://schemas.microsoft.com/office/drawing/2014/main" id="{A794BA80-531B-4423-B825-6C442304E2A9}"/>
              </a:ext>
            </a:extLst>
          </p:cNvPr>
          <p:cNvSpPr>
            <a:spLocks noGrp="1"/>
          </p:cNvSpPr>
          <p:nvPr>
            <p:ph sz="half" idx="2"/>
          </p:nvPr>
        </p:nvSpPr>
        <p:spPr>
          <a:xfrm>
            <a:off x="3935003" y="1793058"/>
            <a:ext cx="5056598" cy="4525963"/>
          </a:xfrm>
        </p:spPr>
        <p:txBody>
          <a:bodyPr>
            <a:normAutofit fontScale="85000" lnSpcReduction="20000"/>
          </a:bodyPr>
          <a:lstStyle/>
          <a:p>
            <a:pPr>
              <a:spcBef>
                <a:spcPts val="1776"/>
              </a:spcBef>
            </a:pPr>
            <a:r>
              <a:rPr lang="en-US" sz="2100" b="0" dirty="0">
                <a:latin typeface="+mn-lt"/>
              </a:rPr>
              <a:t>For years, we've said that the website is a health system’s new virtual front door. </a:t>
            </a:r>
          </a:p>
          <a:p>
            <a:pPr>
              <a:spcBef>
                <a:spcPts val="1776"/>
              </a:spcBef>
            </a:pPr>
            <a:r>
              <a:rPr lang="en-US" sz="2100" b="0" dirty="0">
                <a:latin typeface="+mn-lt"/>
              </a:rPr>
              <a:t>Mobile is the new gateway to your brand.</a:t>
            </a:r>
          </a:p>
          <a:p>
            <a:pPr>
              <a:spcBef>
                <a:spcPts val="1776"/>
              </a:spcBef>
            </a:pPr>
            <a:r>
              <a:rPr lang="en-US" sz="2100" dirty="0">
                <a:latin typeface="+mn-lt"/>
              </a:rPr>
              <a:t>Your mobile presence is your hospital’s new virtual front door.</a:t>
            </a:r>
          </a:p>
          <a:p>
            <a:pPr>
              <a:spcBef>
                <a:spcPts val="1776"/>
              </a:spcBef>
            </a:pPr>
            <a:r>
              <a:rPr lang="en-US" sz="2100" b="0" dirty="0"/>
              <a:t>Many companies still treat mobile device experiences as an extension of the desktop web experience – one that precedes tablets, smartphones and tablets.</a:t>
            </a:r>
          </a:p>
          <a:p>
            <a:pPr>
              <a:spcBef>
                <a:spcPts val="1776"/>
              </a:spcBef>
            </a:pPr>
            <a:r>
              <a:rPr lang="en-US" sz="2100" dirty="0">
                <a:latin typeface="+mn-lt"/>
              </a:rPr>
              <a:t>Think mobile first</a:t>
            </a:r>
          </a:p>
          <a:p>
            <a:pPr marL="800100" lvl="1" indent="-342900">
              <a:spcBef>
                <a:spcPts val="600"/>
              </a:spcBef>
              <a:buClr>
                <a:srgbClr val="669900"/>
              </a:buClr>
            </a:pPr>
            <a:r>
              <a:rPr lang="en-US" sz="1900" dirty="0"/>
              <a:t>Websites optimized for mobile and responsive</a:t>
            </a:r>
          </a:p>
          <a:p>
            <a:pPr marL="800100" lvl="1" indent="-342900">
              <a:spcBef>
                <a:spcPts val="600"/>
              </a:spcBef>
              <a:buClr>
                <a:srgbClr val="669900"/>
              </a:buClr>
              <a:buFont typeface="Arial" panose="020B0604020202020204" pitchFamily="34" charset="0"/>
              <a:buChar char="•"/>
            </a:pPr>
            <a:r>
              <a:rPr lang="en-US" sz="1900" dirty="0" err="1"/>
              <a:t>eMails</a:t>
            </a:r>
            <a:r>
              <a:rPr lang="en-US" sz="1900" dirty="0"/>
              <a:t> optimized for opening on a mobile device </a:t>
            </a:r>
          </a:p>
          <a:p>
            <a:pPr marL="800100" lvl="1" indent="-342900">
              <a:spcBef>
                <a:spcPts val="600"/>
              </a:spcBef>
              <a:buClr>
                <a:srgbClr val="669900"/>
              </a:buClr>
              <a:buFont typeface="Arial" panose="020B0604020202020204" pitchFamily="34" charset="0"/>
              <a:buChar char="•"/>
            </a:pPr>
            <a:r>
              <a:rPr lang="en-US" sz="1900" dirty="0"/>
              <a:t>Cater to a mobile audience in your marketing and app development.</a:t>
            </a:r>
            <a:endParaRPr lang="en-US" sz="1600" dirty="0"/>
          </a:p>
          <a:p>
            <a:pPr marL="342900" indent="-342900">
              <a:spcBef>
                <a:spcPts val="600"/>
              </a:spcBef>
            </a:pPr>
            <a:r>
              <a:rPr lang="en-US" sz="2100" b="0" dirty="0"/>
              <a:t>Integrate mobile with CRM and marketing automation systems.</a:t>
            </a:r>
          </a:p>
          <a:p>
            <a:pPr lvl="1">
              <a:spcBef>
                <a:spcPts val="1776"/>
              </a:spcBef>
            </a:pPr>
            <a:endParaRPr lang="en-US" dirty="0">
              <a:latin typeface="+mn-lt"/>
            </a:endParaRPr>
          </a:p>
          <a:p>
            <a:pPr lvl="1">
              <a:spcBef>
                <a:spcPts val="1776"/>
              </a:spcBef>
            </a:pPr>
            <a:endParaRPr lang="en-US" dirty="0">
              <a:latin typeface="+mn-lt"/>
            </a:endParaRPr>
          </a:p>
        </p:txBody>
      </p:sp>
      <p:sp>
        <p:nvSpPr>
          <p:cNvPr id="3" name="Slide Number Placeholder 2"/>
          <p:cNvSpPr>
            <a:spLocks noGrp="1"/>
          </p:cNvSpPr>
          <p:nvPr>
            <p:ph type="sldNum" sz="quarter" idx="12"/>
          </p:nvPr>
        </p:nvSpPr>
        <p:spPr/>
        <p:txBody>
          <a:bodyPr/>
          <a:lstStyle/>
          <a:p>
            <a:pPr>
              <a:defRPr/>
            </a:pPr>
            <a:fld id="{1FFE8FCD-9845-4E59-B661-2D87660CF451}" type="slidenum">
              <a:rPr lang="en-US" altLang="en-US" smtClean="0"/>
              <a:pPr>
                <a:defRPr/>
              </a:pPr>
              <a:t>25</a:t>
            </a:fld>
            <a:endParaRPr lang="en-US" altLang="en-US" dirty="0"/>
          </a:p>
        </p:txBody>
      </p:sp>
    </p:spTree>
    <p:extLst>
      <p:ext uri="{BB962C8B-B14F-4D97-AF65-F5344CB8AC3E}">
        <p14:creationId xmlns:p14="http://schemas.microsoft.com/office/powerpoint/2010/main" val="20785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68334-047F-41FB-B063-91D497F14B32}"/>
              </a:ext>
            </a:extLst>
          </p:cNvPr>
          <p:cNvSpPr>
            <a:spLocks noGrp="1"/>
          </p:cNvSpPr>
          <p:nvPr>
            <p:ph type="title"/>
          </p:nvPr>
        </p:nvSpPr>
        <p:spPr/>
        <p:txBody>
          <a:bodyPr/>
          <a:lstStyle/>
          <a:p>
            <a:r>
              <a:rPr lang="en-US" dirty="0"/>
              <a:t>Balancing the Art and Science of Marketing</a:t>
            </a:r>
          </a:p>
        </p:txBody>
      </p:sp>
      <p:sp>
        <p:nvSpPr>
          <p:cNvPr id="2" name="Slide Number Placeholder 1"/>
          <p:cNvSpPr>
            <a:spLocks noGrp="1"/>
          </p:cNvSpPr>
          <p:nvPr>
            <p:ph type="sldNum" sz="quarter" idx="12"/>
          </p:nvPr>
        </p:nvSpPr>
        <p:spPr/>
        <p:txBody>
          <a:bodyPr/>
          <a:lstStyle/>
          <a:p>
            <a:pPr>
              <a:defRPr/>
            </a:pPr>
            <a:fld id="{D766A095-2A76-4AD9-91A6-1766A98C2E59}" type="slidenum">
              <a:rPr lang="en-US" altLang="en-US" smtClean="0"/>
              <a:pPr>
                <a:defRPr/>
              </a:pPr>
              <a:t>26</a:t>
            </a:fld>
            <a:endParaRPr lang="en-US" altLang="en-US" dirty="0"/>
          </a:p>
        </p:txBody>
      </p:sp>
    </p:spTree>
    <p:extLst>
      <p:ext uri="{BB962C8B-B14F-4D97-AF65-F5344CB8AC3E}">
        <p14:creationId xmlns:p14="http://schemas.microsoft.com/office/powerpoint/2010/main" val="14555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6" y="432361"/>
            <a:ext cx="9144000" cy="1325563"/>
          </a:xfrm>
        </p:spPr>
        <p:txBody>
          <a:bodyPr anchor="b"/>
          <a:lstStyle/>
          <a:p>
            <a:r>
              <a:rPr lang="en-US" dirty="0"/>
              <a:t>Digital Transformation of Marketing</a:t>
            </a:r>
          </a:p>
        </p:txBody>
      </p:sp>
      <p:sp>
        <p:nvSpPr>
          <p:cNvPr id="3" name="Content Placeholder 2"/>
          <p:cNvSpPr>
            <a:spLocks noGrp="1"/>
          </p:cNvSpPr>
          <p:nvPr>
            <p:ph idx="1"/>
          </p:nvPr>
        </p:nvSpPr>
        <p:spPr/>
        <p:txBody>
          <a:bodyPr>
            <a:noAutofit/>
          </a:bodyPr>
          <a:lstStyle/>
          <a:p>
            <a:pPr>
              <a:spcBef>
                <a:spcPts val="600"/>
              </a:spcBef>
            </a:pPr>
            <a:r>
              <a:rPr lang="en-US" sz="2400" b="0" dirty="0"/>
              <a:t>Better cognitive insights will revolutionize how marketers deepen customer connections.</a:t>
            </a:r>
          </a:p>
          <a:p>
            <a:pPr>
              <a:spcBef>
                <a:spcPts val="600"/>
              </a:spcBef>
            </a:pPr>
            <a:r>
              <a:rPr lang="en-US" sz="2400" b="0" dirty="0"/>
              <a:t>Marketing in this cognitive era means:</a:t>
            </a:r>
          </a:p>
          <a:p>
            <a:pPr lvl="1">
              <a:lnSpc>
                <a:spcPct val="100000"/>
              </a:lnSpc>
              <a:spcBef>
                <a:spcPts val="600"/>
              </a:spcBef>
            </a:pPr>
            <a:r>
              <a:rPr lang="en-US" dirty="0"/>
              <a:t>Mobile, web, social, search, CRM, marketing automation – integrated with enterprise IT systems – are no longer optional to remain competitive. </a:t>
            </a:r>
          </a:p>
          <a:p>
            <a:pPr lvl="1">
              <a:lnSpc>
                <a:spcPct val="100000"/>
              </a:lnSpc>
              <a:spcBef>
                <a:spcPts val="600"/>
              </a:spcBef>
            </a:pPr>
            <a:r>
              <a:rPr lang="en-US" dirty="0"/>
              <a:t>Data analytics must become a new core competency of the marketing department</a:t>
            </a:r>
          </a:p>
          <a:p>
            <a:pPr lvl="1">
              <a:lnSpc>
                <a:spcPct val="100000"/>
              </a:lnSpc>
              <a:spcBef>
                <a:spcPts val="600"/>
              </a:spcBef>
            </a:pPr>
            <a:r>
              <a:rPr lang="en-US" dirty="0"/>
              <a:t>We must use insight and technology in new ways that elevate the entire customer experience, creating singular yet cohesive moments throughout the customer journey tailored to each person’s needs.</a:t>
            </a:r>
          </a:p>
          <a:p>
            <a:pPr lvl="1">
              <a:lnSpc>
                <a:spcPct val="100000"/>
              </a:lnSpc>
              <a:spcBef>
                <a:spcPts val="600"/>
              </a:spcBef>
            </a:pPr>
            <a:r>
              <a:rPr lang="en-US" dirty="0"/>
              <a:t>We must leverage our creative skills to build connections with customers. </a:t>
            </a:r>
          </a:p>
          <a:p>
            <a:pPr lvl="1">
              <a:lnSpc>
                <a:spcPct val="100000"/>
              </a:lnSpc>
              <a:spcBef>
                <a:spcPts val="600"/>
              </a:spcBef>
            </a:pPr>
            <a:r>
              <a:rPr lang="en-US" b="0" dirty="0"/>
              <a:t>Digital strategy must move from static websites to integrated, multichannel platforms that engage consumers in real time. </a:t>
            </a:r>
          </a:p>
          <a:p>
            <a:pPr lvl="1">
              <a:spcBef>
                <a:spcPts val="600"/>
              </a:spcBef>
            </a:pPr>
            <a:endParaRPr lang="en-US" sz="2400" dirty="0"/>
          </a:p>
        </p:txBody>
      </p:sp>
      <p:sp>
        <p:nvSpPr>
          <p:cNvPr id="4" name="Slide Number Placeholder 3"/>
          <p:cNvSpPr>
            <a:spLocks noGrp="1"/>
          </p:cNvSpPr>
          <p:nvPr>
            <p:ph type="sldNum" sz="quarter" idx="12"/>
          </p:nvPr>
        </p:nvSpPr>
        <p:spPr/>
        <p:txBody>
          <a:bodyPr/>
          <a:lstStyle/>
          <a:p>
            <a:fld id="{253E96ED-E837-4122-A203-69252ACE276D}" type="slidenum">
              <a:rPr lang="en-US" altLang="en-US" smtClean="0"/>
              <a:pPr/>
              <a:t>27</a:t>
            </a:fld>
            <a:endParaRPr lang="en-US" altLang="en-US" dirty="0"/>
          </a:p>
        </p:txBody>
      </p:sp>
    </p:spTree>
    <p:extLst>
      <p:ext uri="{BB962C8B-B14F-4D97-AF65-F5344CB8AC3E}">
        <p14:creationId xmlns:p14="http://schemas.microsoft.com/office/powerpoint/2010/main" val="4609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7F70-A743-584A-968F-219199247E8A}"/>
              </a:ext>
            </a:extLst>
          </p:cNvPr>
          <p:cNvSpPr>
            <a:spLocks noGrp="1"/>
          </p:cNvSpPr>
          <p:nvPr>
            <p:ph type="title"/>
          </p:nvPr>
        </p:nvSpPr>
        <p:spPr/>
        <p:txBody>
          <a:bodyPr anchor="b"/>
          <a:lstStyle/>
          <a:p>
            <a:r>
              <a:rPr lang="en-US" dirty="0"/>
              <a:t>It is a Journey</a:t>
            </a:r>
          </a:p>
        </p:txBody>
      </p:sp>
      <p:sp>
        <p:nvSpPr>
          <p:cNvPr id="3" name="Content Placeholder 2">
            <a:extLst>
              <a:ext uri="{FF2B5EF4-FFF2-40B4-BE49-F238E27FC236}">
                <a16:creationId xmlns:a16="http://schemas.microsoft.com/office/drawing/2014/main" id="{0A72361F-E48E-0D46-9780-216A4A142935}"/>
              </a:ext>
            </a:extLst>
          </p:cNvPr>
          <p:cNvSpPr>
            <a:spLocks noGrp="1"/>
          </p:cNvSpPr>
          <p:nvPr>
            <p:ph idx="1"/>
          </p:nvPr>
        </p:nvSpPr>
        <p:spPr/>
        <p:txBody>
          <a:bodyPr/>
          <a:lstStyle/>
          <a:p>
            <a:r>
              <a:rPr lang="en-US" b="0" dirty="0">
                <a:latin typeface="Calibri" panose="020F0502020204030204" pitchFamily="34" charset="0"/>
                <a:cs typeface="Calibri" panose="020F0502020204030204" pitchFamily="34" charset="0"/>
              </a:rPr>
              <a:t>While healthcare marketers have made great strides in many areas of their digital efforts, there is still much to be done and challenges that have not yet been conquered. </a:t>
            </a:r>
          </a:p>
          <a:p>
            <a:r>
              <a:rPr lang="en-US" b="0" dirty="0">
                <a:latin typeface="Calibri" panose="020F0502020204030204" pitchFamily="34" charset="0"/>
                <a:cs typeface="Calibri" panose="020F0502020204030204" pitchFamily="34" charset="0"/>
              </a:rPr>
              <a:t>In particular, there is still significant work to be done in building healthcare’s understanding of and effective use of CRM strategies and tactics.</a:t>
            </a:r>
          </a:p>
          <a:p>
            <a:r>
              <a:rPr lang="en-US" b="0" dirty="0">
                <a:latin typeface="Calibri" panose="020F0502020204030204" pitchFamily="34" charset="0"/>
                <a:cs typeface="Calibri" panose="020F0502020204030204" pitchFamily="34" charset="0"/>
              </a:rPr>
              <a:t>There is also work yet to be completed in building executive understanding of the digital transition and securing the needed resources to be successful long‐term. </a:t>
            </a:r>
          </a:p>
          <a:p>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836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DD95D0-64E1-3B44-9AFE-55C0A8FE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87" y="946158"/>
            <a:ext cx="7257449" cy="5842861"/>
          </a:xfrm>
          <a:prstGeom prst="rect">
            <a:avLst/>
          </a:prstGeom>
        </p:spPr>
      </p:pic>
    </p:spTree>
    <p:extLst>
      <p:ext uri="{BB962C8B-B14F-4D97-AF65-F5344CB8AC3E}">
        <p14:creationId xmlns:p14="http://schemas.microsoft.com/office/powerpoint/2010/main" val="341151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0688"/>
            <a:ext cx="8229600" cy="3535363"/>
          </a:xfrm>
        </p:spPr>
        <p:txBody>
          <a:bodyPr>
            <a:normAutofit/>
          </a:bodyPr>
          <a:lstStyle/>
          <a:p>
            <a:pPr marL="61912" indent="0" algn="ctr">
              <a:spcBef>
                <a:spcPts val="0"/>
              </a:spcBef>
              <a:buNone/>
            </a:pPr>
            <a:r>
              <a:rPr lang="en-US" sz="1400" dirty="0">
                <a:latin typeface="+mj-lt"/>
              </a:rPr>
              <a:t> </a:t>
            </a:r>
            <a:r>
              <a:rPr lang="en-US" b="0" i="1" dirty="0">
                <a:latin typeface="+mj-lt"/>
              </a:rPr>
              <a:t>In the last decade, marketing has gone from being one of the least tech-dependent business functions </a:t>
            </a:r>
          </a:p>
          <a:p>
            <a:pPr marL="61912" indent="0" algn="ctr">
              <a:spcBef>
                <a:spcPts val="0"/>
              </a:spcBef>
              <a:buNone/>
            </a:pPr>
            <a:r>
              <a:rPr lang="en-US" b="0" i="1" dirty="0">
                <a:latin typeface="+mj-lt"/>
              </a:rPr>
              <a:t>to one of the most</a:t>
            </a:r>
            <a:r>
              <a:rPr lang="en-US" b="0" dirty="0">
                <a:latin typeface="Bradley Hand ITC" panose="03070402050302030203" pitchFamily="66" charset="0"/>
              </a:rPr>
              <a:t>.</a:t>
            </a:r>
          </a:p>
          <a:p>
            <a:pPr marL="517525" lvl="1" indent="0" algn="ctr">
              <a:spcBef>
                <a:spcPts val="0"/>
              </a:spcBef>
              <a:buNone/>
            </a:pPr>
            <a:endParaRPr lang="en-US" sz="1800" dirty="0">
              <a:latin typeface="+mj-lt"/>
            </a:endParaRPr>
          </a:p>
          <a:p>
            <a:pPr algn="ctr">
              <a:spcBef>
                <a:spcPts val="0"/>
              </a:spcBef>
            </a:pPr>
            <a:endParaRPr lang="en-US" sz="1200" dirty="0"/>
          </a:p>
        </p:txBody>
      </p:sp>
      <p:sp>
        <p:nvSpPr>
          <p:cNvPr id="5" name="Slide Number Placeholder 4"/>
          <p:cNvSpPr>
            <a:spLocks noGrp="1"/>
          </p:cNvSpPr>
          <p:nvPr>
            <p:ph type="sldNum" sz="quarter" idx="12"/>
          </p:nvPr>
        </p:nvSpPr>
        <p:spPr/>
        <p:txBody>
          <a:bodyPr/>
          <a:lstStyle/>
          <a:p>
            <a:fld id="{A2A8A0B3-5931-4BA1-B706-7DA0E0A695A4}" type="slidenum">
              <a:rPr lang="en-US" smtClean="0"/>
              <a:t>3</a:t>
            </a:fld>
            <a:endParaRPr lang="en-US" dirty="0"/>
          </a:p>
        </p:txBody>
      </p:sp>
      <p:sp>
        <p:nvSpPr>
          <p:cNvPr id="6" name="Freeform 35"/>
          <p:cNvSpPr>
            <a:spLocks noEditPoints="1"/>
          </p:cNvSpPr>
          <p:nvPr/>
        </p:nvSpPr>
        <p:spPr bwMode="auto">
          <a:xfrm flipV="1">
            <a:off x="192343" y="1120688"/>
            <a:ext cx="381000" cy="304800"/>
          </a:xfrm>
          <a:custGeom>
            <a:avLst/>
            <a:gdLst>
              <a:gd name="T0" fmla="*/ 135 w 292"/>
              <a:gd name="T1" fmla="*/ 146 h 247"/>
              <a:gd name="T2" fmla="*/ 135 w 292"/>
              <a:gd name="T3" fmla="*/ 213 h 247"/>
              <a:gd name="T4" fmla="*/ 125 w 292"/>
              <a:gd name="T5" fmla="*/ 237 h 247"/>
              <a:gd name="T6" fmla="*/ 101 w 292"/>
              <a:gd name="T7" fmla="*/ 247 h 247"/>
              <a:gd name="T8" fmla="*/ 34 w 292"/>
              <a:gd name="T9" fmla="*/ 247 h 247"/>
              <a:gd name="T10" fmla="*/ 10 w 292"/>
              <a:gd name="T11" fmla="*/ 237 h 247"/>
              <a:gd name="T12" fmla="*/ 0 w 292"/>
              <a:gd name="T13" fmla="*/ 213 h 247"/>
              <a:gd name="T14" fmla="*/ 0 w 292"/>
              <a:gd name="T15" fmla="*/ 90 h 247"/>
              <a:gd name="T16" fmla="*/ 7 w 292"/>
              <a:gd name="T17" fmla="*/ 55 h 247"/>
              <a:gd name="T18" fmla="*/ 27 w 292"/>
              <a:gd name="T19" fmla="*/ 26 h 247"/>
              <a:gd name="T20" fmla="*/ 55 w 292"/>
              <a:gd name="T21" fmla="*/ 7 h 247"/>
              <a:gd name="T22" fmla="*/ 90 w 292"/>
              <a:gd name="T23" fmla="*/ 0 h 247"/>
              <a:gd name="T24" fmla="*/ 101 w 292"/>
              <a:gd name="T25" fmla="*/ 0 h 247"/>
              <a:gd name="T26" fmla="*/ 109 w 292"/>
              <a:gd name="T27" fmla="*/ 3 h 247"/>
              <a:gd name="T28" fmla="*/ 113 w 292"/>
              <a:gd name="T29" fmla="*/ 11 h 247"/>
              <a:gd name="T30" fmla="*/ 113 w 292"/>
              <a:gd name="T31" fmla="*/ 34 h 247"/>
              <a:gd name="T32" fmla="*/ 109 w 292"/>
              <a:gd name="T33" fmla="*/ 41 h 247"/>
              <a:gd name="T34" fmla="*/ 101 w 292"/>
              <a:gd name="T35" fmla="*/ 45 h 247"/>
              <a:gd name="T36" fmla="*/ 90 w 292"/>
              <a:gd name="T37" fmla="*/ 45 h 247"/>
              <a:gd name="T38" fmla="*/ 58 w 292"/>
              <a:gd name="T39" fmla="*/ 58 h 247"/>
              <a:gd name="T40" fmla="*/ 45 w 292"/>
              <a:gd name="T41" fmla="*/ 90 h 247"/>
              <a:gd name="T42" fmla="*/ 45 w 292"/>
              <a:gd name="T43" fmla="*/ 95 h 247"/>
              <a:gd name="T44" fmla="*/ 50 w 292"/>
              <a:gd name="T45" fmla="*/ 107 h 247"/>
              <a:gd name="T46" fmla="*/ 62 w 292"/>
              <a:gd name="T47" fmla="*/ 112 h 247"/>
              <a:gd name="T48" fmla="*/ 101 w 292"/>
              <a:gd name="T49" fmla="*/ 112 h 247"/>
              <a:gd name="T50" fmla="*/ 125 w 292"/>
              <a:gd name="T51" fmla="*/ 122 h 247"/>
              <a:gd name="T52" fmla="*/ 135 w 292"/>
              <a:gd name="T53" fmla="*/ 146 h 247"/>
              <a:gd name="T54" fmla="*/ 292 w 292"/>
              <a:gd name="T55" fmla="*/ 146 h 247"/>
              <a:gd name="T56" fmla="*/ 292 w 292"/>
              <a:gd name="T57" fmla="*/ 213 h 247"/>
              <a:gd name="T58" fmla="*/ 283 w 292"/>
              <a:gd name="T59" fmla="*/ 237 h 247"/>
              <a:gd name="T60" fmla="*/ 259 w 292"/>
              <a:gd name="T61" fmla="*/ 247 h 247"/>
              <a:gd name="T62" fmla="*/ 191 w 292"/>
              <a:gd name="T63" fmla="*/ 247 h 247"/>
              <a:gd name="T64" fmla="*/ 167 w 292"/>
              <a:gd name="T65" fmla="*/ 237 h 247"/>
              <a:gd name="T66" fmla="*/ 158 w 292"/>
              <a:gd name="T67" fmla="*/ 213 h 247"/>
              <a:gd name="T68" fmla="*/ 158 w 292"/>
              <a:gd name="T69" fmla="*/ 90 h 247"/>
              <a:gd name="T70" fmla="*/ 165 w 292"/>
              <a:gd name="T71" fmla="*/ 55 h 247"/>
              <a:gd name="T72" fmla="*/ 184 w 292"/>
              <a:gd name="T73" fmla="*/ 26 h 247"/>
              <a:gd name="T74" fmla="*/ 213 w 292"/>
              <a:gd name="T75" fmla="*/ 7 h 247"/>
              <a:gd name="T76" fmla="*/ 248 w 292"/>
              <a:gd name="T77" fmla="*/ 0 h 247"/>
              <a:gd name="T78" fmla="*/ 259 w 292"/>
              <a:gd name="T79" fmla="*/ 0 h 247"/>
              <a:gd name="T80" fmla="*/ 267 w 292"/>
              <a:gd name="T81" fmla="*/ 3 h 247"/>
              <a:gd name="T82" fmla="*/ 270 w 292"/>
              <a:gd name="T83" fmla="*/ 11 h 247"/>
              <a:gd name="T84" fmla="*/ 270 w 292"/>
              <a:gd name="T85" fmla="*/ 34 h 247"/>
              <a:gd name="T86" fmla="*/ 267 w 292"/>
              <a:gd name="T87" fmla="*/ 41 h 247"/>
              <a:gd name="T88" fmla="*/ 259 w 292"/>
              <a:gd name="T89" fmla="*/ 45 h 247"/>
              <a:gd name="T90" fmla="*/ 248 w 292"/>
              <a:gd name="T91" fmla="*/ 45 h 247"/>
              <a:gd name="T92" fmla="*/ 216 w 292"/>
              <a:gd name="T93" fmla="*/ 58 h 247"/>
              <a:gd name="T94" fmla="*/ 203 w 292"/>
              <a:gd name="T95" fmla="*/ 90 h 247"/>
              <a:gd name="T96" fmla="*/ 203 w 292"/>
              <a:gd name="T97" fmla="*/ 95 h 247"/>
              <a:gd name="T98" fmla="*/ 207 w 292"/>
              <a:gd name="T99" fmla="*/ 107 h 247"/>
              <a:gd name="T100" fmla="*/ 219 w 292"/>
              <a:gd name="T101" fmla="*/ 112 h 247"/>
              <a:gd name="T102" fmla="*/ 259 w 292"/>
              <a:gd name="T103" fmla="*/ 112 h 247"/>
              <a:gd name="T104" fmla="*/ 283 w 292"/>
              <a:gd name="T105" fmla="*/ 122 h 247"/>
              <a:gd name="T106" fmla="*/ 292 w 292"/>
              <a:gd name="T107" fmla="*/ 14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146"/>
                </a:moveTo>
                <a:cubicBezTo>
                  <a:pt x="135" y="213"/>
                  <a:pt x="135" y="213"/>
                  <a:pt x="135" y="213"/>
                </a:cubicBezTo>
                <a:cubicBezTo>
                  <a:pt x="135" y="223"/>
                  <a:pt x="132" y="231"/>
                  <a:pt x="125" y="237"/>
                </a:cubicBezTo>
                <a:cubicBezTo>
                  <a:pt x="119" y="244"/>
                  <a:pt x="111" y="247"/>
                  <a:pt x="101" y="247"/>
                </a:cubicBezTo>
                <a:cubicBezTo>
                  <a:pt x="34" y="247"/>
                  <a:pt x="34" y="247"/>
                  <a:pt x="34" y="247"/>
                </a:cubicBezTo>
                <a:cubicBezTo>
                  <a:pt x="25" y="247"/>
                  <a:pt x="17" y="244"/>
                  <a:pt x="10" y="237"/>
                </a:cubicBezTo>
                <a:cubicBezTo>
                  <a:pt x="4" y="231"/>
                  <a:pt x="0" y="223"/>
                  <a:pt x="0" y="213"/>
                </a:cubicBezTo>
                <a:cubicBezTo>
                  <a:pt x="0" y="90"/>
                  <a:pt x="0" y="90"/>
                  <a:pt x="0" y="90"/>
                </a:cubicBezTo>
                <a:cubicBezTo>
                  <a:pt x="0" y="78"/>
                  <a:pt x="3" y="66"/>
                  <a:pt x="7" y="55"/>
                </a:cubicBezTo>
                <a:cubicBezTo>
                  <a:pt x="12" y="44"/>
                  <a:pt x="19" y="34"/>
                  <a:pt x="27" y="26"/>
                </a:cubicBezTo>
                <a:cubicBezTo>
                  <a:pt x="35" y="18"/>
                  <a:pt x="44" y="12"/>
                  <a:pt x="55" y="7"/>
                </a:cubicBezTo>
                <a:cubicBezTo>
                  <a:pt x="66" y="2"/>
                  <a:pt x="78" y="0"/>
                  <a:pt x="90" y="0"/>
                </a:cubicBezTo>
                <a:cubicBezTo>
                  <a:pt x="101" y="0"/>
                  <a:pt x="101" y="0"/>
                  <a:pt x="101" y="0"/>
                </a:cubicBezTo>
                <a:cubicBezTo>
                  <a:pt x="104" y="0"/>
                  <a:pt x="107" y="1"/>
                  <a:pt x="109" y="3"/>
                </a:cubicBezTo>
                <a:cubicBezTo>
                  <a:pt x="112" y="5"/>
                  <a:pt x="113" y="8"/>
                  <a:pt x="113" y="11"/>
                </a:cubicBezTo>
                <a:cubicBezTo>
                  <a:pt x="113" y="34"/>
                  <a:pt x="113" y="34"/>
                  <a:pt x="113" y="34"/>
                </a:cubicBezTo>
                <a:cubicBezTo>
                  <a:pt x="113" y="37"/>
                  <a:pt x="112" y="39"/>
                  <a:pt x="109" y="41"/>
                </a:cubicBezTo>
                <a:cubicBezTo>
                  <a:pt x="107" y="44"/>
                  <a:pt x="104" y="45"/>
                  <a:pt x="101" y="45"/>
                </a:cubicBezTo>
                <a:cubicBezTo>
                  <a:pt x="90" y="45"/>
                  <a:pt x="90" y="45"/>
                  <a:pt x="90" y="45"/>
                </a:cubicBezTo>
                <a:cubicBezTo>
                  <a:pt x="78" y="45"/>
                  <a:pt x="67" y="49"/>
                  <a:pt x="58" y="58"/>
                </a:cubicBezTo>
                <a:cubicBezTo>
                  <a:pt x="50" y="67"/>
                  <a:pt x="45" y="77"/>
                  <a:pt x="45" y="90"/>
                </a:cubicBezTo>
                <a:cubicBezTo>
                  <a:pt x="45" y="95"/>
                  <a:pt x="45" y="95"/>
                  <a:pt x="45" y="95"/>
                </a:cubicBezTo>
                <a:cubicBezTo>
                  <a:pt x="45" y="100"/>
                  <a:pt x="47" y="104"/>
                  <a:pt x="50" y="107"/>
                </a:cubicBezTo>
                <a:cubicBezTo>
                  <a:pt x="53" y="111"/>
                  <a:pt x="57" y="112"/>
                  <a:pt x="62" y="112"/>
                </a:cubicBezTo>
                <a:cubicBezTo>
                  <a:pt x="101" y="112"/>
                  <a:pt x="101" y="112"/>
                  <a:pt x="101" y="112"/>
                </a:cubicBezTo>
                <a:cubicBezTo>
                  <a:pt x="111" y="112"/>
                  <a:pt x="119" y="116"/>
                  <a:pt x="125" y="122"/>
                </a:cubicBezTo>
                <a:cubicBezTo>
                  <a:pt x="132" y="129"/>
                  <a:pt x="135" y="137"/>
                  <a:pt x="135" y="146"/>
                </a:cubicBezTo>
                <a:close/>
                <a:moveTo>
                  <a:pt x="292" y="146"/>
                </a:moveTo>
                <a:cubicBezTo>
                  <a:pt x="292" y="213"/>
                  <a:pt x="292" y="213"/>
                  <a:pt x="292" y="213"/>
                </a:cubicBezTo>
                <a:cubicBezTo>
                  <a:pt x="292" y="223"/>
                  <a:pt x="289" y="231"/>
                  <a:pt x="283" y="237"/>
                </a:cubicBezTo>
                <a:cubicBezTo>
                  <a:pt x="276" y="244"/>
                  <a:pt x="268" y="247"/>
                  <a:pt x="259" y="247"/>
                </a:cubicBezTo>
                <a:cubicBezTo>
                  <a:pt x="191" y="247"/>
                  <a:pt x="191" y="247"/>
                  <a:pt x="191" y="247"/>
                </a:cubicBezTo>
                <a:cubicBezTo>
                  <a:pt x="182" y="247"/>
                  <a:pt x="174" y="244"/>
                  <a:pt x="167" y="237"/>
                </a:cubicBezTo>
                <a:cubicBezTo>
                  <a:pt x="161" y="231"/>
                  <a:pt x="158" y="223"/>
                  <a:pt x="158" y="213"/>
                </a:cubicBezTo>
                <a:cubicBezTo>
                  <a:pt x="158" y="90"/>
                  <a:pt x="158" y="90"/>
                  <a:pt x="158" y="90"/>
                </a:cubicBezTo>
                <a:cubicBezTo>
                  <a:pt x="158" y="78"/>
                  <a:pt x="160" y="66"/>
                  <a:pt x="165" y="55"/>
                </a:cubicBezTo>
                <a:cubicBezTo>
                  <a:pt x="169" y="44"/>
                  <a:pt x="176" y="34"/>
                  <a:pt x="184" y="26"/>
                </a:cubicBezTo>
                <a:cubicBezTo>
                  <a:pt x="192" y="18"/>
                  <a:pt x="202" y="12"/>
                  <a:pt x="213" y="7"/>
                </a:cubicBezTo>
                <a:cubicBezTo>
                  <a:pt x="224" y="2"/>
                  <a:pt x="235" y="0"/>
                  <a:pt x="248" y="0"/>
                </a:cubicBezTo>
                <a:cubicBezTo>
                  <a:pt x="259" y="0"/>
                  <a:pt x="259" y="0"/>
                  <a:pt x="259" y="0"/>
                </a:cubicBezTo>
                <a:cubicBezTo>
                  <a:pt x="262" y="0"/>
                  <a:pt x="264" y="1"/>
                  <a:pt x="267" y="3"/>
                </a:cubicBezTo>
                <a:cubicBezTo>
                  <a:pt x="269" y="5"/>
                  <a:pt x="270" y="8"/>
                  <a:pt x="270" y="11"/>
                </a:cubicBezTo>
                <a:cubicBezTo>
                  <a:pt x="270" y="34"/>
                  <a:pt x="270" y="34"/>
                  <a:pt x="270" y="34"/>
                </a:cubicBezTo>
                <a:cubicBezTo>
                  <a:pt x="270" y="37"/>
                  <a:pt x="269" y="39"/>
                  <a:pt x="267" y="41"/>
                </a:cubicBezTo>
                <a:cubicBezTo>
                  <a:pt x="264" y="44"/>
                  <a:pt x="262" y="45"/>
                  <a:pt x="259" y="45"/>
                </a:cubicBezTo>
                <a:cubicBezTo>
                  <a:pt x="248" y="45"/>
                  <a:pt x="248" y="45"/>
                  <a:pt x="248" y="45"/>
                </a:cubicBezTo>
                <a:cubicBezTo>
                  <a:pt x="235" y="45"/>
                  <a:pt x="225" y="49"/>
                  <a:pt x="216" y="58"/>
                </a:cubicBezTo>
                <a:cubicBezTo>
                  <a:pt x="207" y="67"/>
                  <a:pt x="203" y="77"/>
                  <a:pt x="203" y="90"/>
                </a:cubicBezTo>
                <a:cubicBezTo>
                  <a:pt x="203" y="95"/>
                  <a:pt x="203" y="95"/>
                  <a:pt x="203" y="95"/>
                </a:cubicBezTo>
                <a:cubicBezTo>
                  <a:pt x="203" y="100"/>
                  <a:pt x="204" y="104"/>
                  <a:pt x="207" y="107"/>
                </a:cubicBezTo>
                <a:cubicBezTo>
                  <a:pt x="211" y="111"/>
                  <a:pt x="215" y="112"/>
                  <a:pt x="219" y="112"/>
                </a:cubicBezTo>
                <a:cubicBezTo>
                  <a:pt x="259" y="112"/>
                  <a:pt x="259" y="112"/>
                  <a:pt x="259" y="112"/>
                </a:cubicBezTo>
                <a:cubicBezTo>
                  <a:pt x="268" y="112"/>
                  <a:pt x="276" y="116"/>
                  <a:pt x="283" y="122"/>
                </a:cubicBezTo>
                <a:cubicBezTo>
                  <a:pt x="289" y="129"/>
                  <a:pt x="292" y="137"/>
                  <a:pt x="292" y="146"/>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solidFill>
                <a:srgbClr val="669900"/>
              </a:solidFill>
            </a:endParaRPr>
          </a:p>
        </p:txBody>
      </p:sp>
      <p:sp>
        <p:nvSpPr>
          <p:cNvPr id="7" name="Freeform 36"/>
          <p:cNvSpPr>
            <a:spLocks noEditPoints="1"/>
          </p:cNvSpPr>
          <p:nvPr/>
        </p:nvSpPr>
        <p:spPr bwMode="auto">
          <a:xfrm>
            <a:off x="5658772" y="1840636"/>
            <a:ext cx="457199" cy="304800"/>
          </a:xfrm>
          <a:custGeom>
            <a:avLst/>
            <a:gdLst>
              <a:gd name="T0" fmla="*/ 135 w 292"/>
              <a:gd name="T1" fmla="*/ 34 h 247"/>
              <a:gd name="T2" fmla="*/ 135 w 292"/>
              <a:gd name="T3" fmla="*/ 157 h 247"/>
              <a:gd name="T4" fmla="*/ 128 w 292"/>
              <a:gd name="T5" fmla="*/ 192 h 247"/>
              <a:gd name="T6" fmla="*/ 108 w 292"/>
              <a:gd name="T7" fmla="*/ 221 h 247"/>
              <a:gd name="T8" fmla="*/ 80 w 292"/>
              <a:gd name="T9" fmla="*/ 240 h 247"/>
              <a:gd name="T10" fmla="*/ 45 w 292"/>
              <a:gd name="T11" fmla="*/ 247 h 247"/>
              <a:gd name="T12" fmla="*/ 34 w 292"/>
              <a:gd name="T13" fmla="*/ 247 h 247"/>
              <a:gd name="T14" fmla="*/ 26 w 292"/>
              <a:gd name="T15" fmla="*/ 244 h 247"/>
              <a:gd name="T16" fmla="*/ 22 w 292"/>
              <a:gd name="T17" fmla="*/ 236 h 247"/>
              <a:gd name="T18" fmla="*/ 22 w 292"/>
              <a:gd name="T19" fmla="*/ 213 h 247"/>
              <a:gd name="T20" fmla="*/ 26 w 292"/>
              <a:gd name="T21" fmla="*/ 205 h 247"/>
              <a:gd name="T22" fmla="*/ 34 w 292"/>
              <a:gd name="T23" fmla="*/ 202 h 247"/>
              <a:gd name="T24" fmla="*/ 45 w 292"/>
              <a:gd name="T25" fmla="*/ 202 h 247"/>
              <a:gd name="T26" fmla="*/ 77 w 292"/>
              <a:gd name="T27" fmla="*/ 189 h 247"/>
              <a:gd name="T28" fmla="*/ 90 w 292"/>
              <a:gd name="T29" fmla="*/ 157 h 247"/>
              <a:gd name="T30" fmla="*/ 90 w 292"/>
              <a:gd name="T31" fmla="*/ 152 h 247"/>
              <a:gd name="T32" fmla="*/ 85 w 292"/>
              <a:gd name="T33" fmla="*/ 140 h 247"/>
              <a:gd name="T34" fmla="*/ 73 w 292"/>
              <a:gd name="T35" fmla="*/ 135 h 247"/>
              <a:gd name="T36" fmla="*/ 34 w 292"/>
              <a:gd name="T37" fmla="*/ 135 h 247"/>
              <a:gd name="T38" fmla="*/ 10 w 292"/>
              <a:gd name="T39" fmla="*/ 125 h 247"/>
              <a:gd name="T40" fmla="*/ 0 w 292"/>
              <a:gd name="T41" fmla="*/ 101 h 247"/>
              <a:gd name="T42" fmla="*/ 0 w 292"/>
              <a:gd name="T43" fmla="*/ 34 h 247"/>
              <a:gd name="T44" fmla="*/ 10 w 292"/>
              <a:gd name="T45" fmla="*/ 10 h 247"/>
              <a:gd name="T46" fmla="*/ 34 w 292"/>
              <a:gd name="T47" fmla="*/ 0 h 247"/>
              <a:gd name="T48" fmla="*/ 101 w 292"/>
              <a:gd name="T49" fmla="*/ 0 h 247"/>
              <a:gd name="T50" fmla="*/ 125 w 292"/>
              <a:gd name="T51" fmla="*/ 10 h 247"/>
              <a:gd name="T52" fmla="*/ 135 w 292"/>
              <a:gd name="T53" fmla="*/ 34 h 247"/>
              <a:gd name="T54" fmla="*/ 292 w 292"/>
              <a:gd name="T55" fmla="*/ 34 h 247"/>
              <a:gd name="T56" fmla="*/ 292 w 292"/>
              <a:gd name="T57" fmla="*/ 157 h 247"/>
              <a:gd name="T58" fmla="*/ 285 w 292"/>
              <a:gd name="T59" fmla="*/ 192 h 247"/>
              <a:gd name="T60" fmla="*/ 266 w 292"/>
              <a:gd name="T61" fmla="*/ 221 h 247"/>
              <a:gd name="T62" fmla="*/ 237 w 292"/>
              <a:gd name="T63" fmla="*/ 240 h 247"/>
              <a:gd name="T64" fmla="*/ 202 w 292"/>
              <a:gd name="T65" fmla="*/ 247 h 247"/>
              <a:gd name="T66" fmla="*/ 191 w 292"/>
              <a:gd name="T67" fmla="*/ 247 h 247"/>
              <a:gd name="T68" fmla="*/ 183 w 292"/>
              <a:gd name="T69" fmla="*/ 244 h 247"/>
              <a:gd name="T70" fmla="*/ 180 w 292"/>
              <a:gd name="T71" fmla="*/ 236 h 247"/>
              <a:gd name="T72" fmla="*/ 180 w 292"/>
              <a:gd name="T73" fmla="*/ 213 h 247"/>
              <a:gd name="T74" fmla="*/ 183 w 292"/>
              <a:gd name="T75" fmla="*/ 205 h 247"/>
              <a:gd name="T76" fmla="*/ 191 w 292"/>
              <a:gd name="T77" fmla="*/ 202 h 247"/>
              <a:gd name="T78" fmla="*/ 202 w 292"/>
              <a:gd name="T79" fmla="*/ 202 h 247"/>
              <a:gd name="T80" fmla="*/ 234 w 292"/>
              <a:gd name="T81" fmla="*/ 189 h 247"/>
              <a:gd name="T82" fmla="*/ 247 w 292"/>
              <a:gd name="T83" fmla="*/ 157 h 247"/>
              <a:gd name="T84" fmla="*/ 247 w 292"/>
              <a:gd name="T85" fmla="*/ 152 h 247"/>
              <a:gd name="T86" fmla="*/ 242 w 292"/>
              <a:gd name="T87" fmla="*/ 140 h 247"/>
              <a:gd name="T88" fmla="*/ 230 w 292"/>
              <a:gd name="T89" fmla="*/ 135 h 247"/>
              <a:gd name="T90" fmla="*/ 191 w 292"/>
              <a:gd name="T91" fmla="*/ 135 h 247"/>
              <a:gd name="T92" fmla="*/ 167 w 292"/>
              <a:gd name="T93" fmla="*/ 125 h 247"/>
              <a:gd name="T94" fmla="*/ 157 w 292"/>
              <a:gd name="T95" fmla="*/ 101 h 247"/>
              <a:gd name="T96" fmla="*/ 157 w 292"/>
              <a:gd name="T97" fmla="*/ 34 h 247"/>
              <a:gd name="T98" fmla="*/ 167 w 292"/>
              <a:gd name="T99" fmla="*/ 10 h 247"/>
              <a:gd name="T100" fmla="*/ 191 w 292"/>
              <a:gd name="T101" fmla="*/ 0 h 247"/>
              <a:gd name="T102" fmla="*/ 258 w 292"/>
              <a:gd name="T103" fmla="*/ 0 h 247"/>
              <a:gd name="T104" fmla="*/ 282 w 292"/>
              <a:gd name="T105" fmla="*/ 10 h 247"/>
              <a:gd name="T106" fmla="*/ 292 w 292"/>
              <a:gd name="T107" fmla="*/ 3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34"/>
                </a:moveTo>
                <a:cubicBezTo>
                  <a:pt x="135" y="157"/>
                  <a:pt x="135" y="157"/>
                  <a:pt x="135" y="157"/>
                </a:cubicBezTo>
                <a:cubicBezTo>
                  <a:pt x="135" y="169"/>
                  <a:pt x="132" y="181"/>
                  <a:pt x="128" y="192"/>
                </a:cubicBezTo>
                <a:cubicBezTo>
                  <a:pt x="123" y="203"/>
                  <a:pt x="116" y="213"/>
                  <a:pt x="108" y="221"/>
                </a:cubicBezTo>
                <a:cubicBezTo>
                  <a:pt x="100" y="229"/>
                  <a:pt x="91" y="235"/>
                  <a:pt x="80" y="240"/>
                </a:cubicBezTo>
                <a:cubicBezTo>
                  <a:pt x="69" y="245"/>
                  <a:pt x="57" y="247"/>
                  <a:pt x="45" y="247"/>
                </a:cubicBezTo>
                <a:cubicBezTo>
                  <a:pt x="34" y="247"/>
                  <a:pt x="34" y="247"/>
                  <a:pt x="34" y="247"/>
                </a:cubicBezTo>
                <a:cubicBezTo>
                  <a:pt x="31" y="247"/>
                  <a:pt x="28" y="246"/>
                  <a:pt x="26" y="244"/>
                </a:cubicBezTo>
                <a:cubicBezTo>
                  <a:pt x="23" y="242"/>
                  <a:pt x="22" y="239"/>
                  <a:pt x="22" y="236"/>
                </a:cubicBezTo>
                <a:cubicBezTo>
                  <a:pt x="22" y="213"/>
                  <a:pt x="22" y="213"/>
                  <a:pt x="22" y="213"/>
                </a:cubicBezTo>
                <a:cubicBezTo>
                  <a:pt x="22" y="210"/>
                  <a:pt x="23" y="208"/>
                  <a:pt x="26" y="205"/>
                </a:cubicBezTo>
                <a:cubicBezTo>
                  <a:pt x="28" y="203"/>
                  <a:pt x="31" y="202"/>
                  <a:pt x="34" y="202"/>
                </a:cubicBezTo>
                <a:cubicBezTo>
                  <a:pt x="45" y="202"/>
                  <a:pt x="45" y="202"/>
                  <a:pt x="45" y="202"/>
                </a:cubicBezTo>
                <a:cubicBezTo>
                  <a:pt x="57" y="202"/>
                  <a:pt x="68" y="198"/>
                  <a:pt x="77" y="189"/>
                </a:cubicBezTo>
                <a:cubicBezTo>
                  <a:pt x="85" y="180"/>
                  <a:pt x="90" y="170"/>
                  <a:pt x="90" y="157"/>
                </a:cubicBezTo>
                <a:cubicBezTo>
                  <a:pt x="90" y="152"/>
                  <a:pt x="90" y="152"/>
                  <a:pt x="90" y="152"/>
                </a:cubicBezTo>
                <a:cubicBezTo>
                  <a:pt x="90" y="147"/>
                  <a:pt x="88" y="143"/>
                  <a:pt x="85" y="140"/>
                </a:cubicBezTo>
                <a:cubicBezTo>
                  <a:pt x="82" y="136"/>
                  <a:pt x="78" y="135"/>
                  <a:pt x="73" y="135"/>
                </a:cubicBezTo>
                <a:cubicBezTo>
                  <a:pt x="34" y="135"/>
                  <a:pt x="34" y="135"/>
                  <a:pt x="34" y="135"/>
                </a:cubicBezTo>
                <a:cubicBezTo>
                  <a:pt x="24" y="135"/>
                  <a:pt x="16" y="131"/>
                  <a:pt x="10" y="125"/>
                </a:cubicBezTo>
                <a:cubicBezTo>
                  <a:pt x="3" y="118"/>
                  <a:pt x="0" y="110"/>
                  <a:pt x="0" y="101"/>
                </a:cubicBezTo>
                <a:cubicBezTo>
                  <a:pt x="0" y="34"/>
                  <a:pt x="0" y="34"/>
                  <a:pt x="0" y="34"/>
                </a:cubicBezTo>
                <a:cubicBezTo>
                  <a:pt x="0" y="24"/>
                  <a:pt x="3" y="16"/>
                  <a:pt x="10" y="10"/>
                </a:cubicBezTo>
                <a:cubicBezTo>
                  <a:pt x="16" y="3"/>
                  <a:pt x="24" y="0"/>
                  <a:pt x="34" y="0"/>
                </a:cubicBezTo>
                <a:cubicBezTo>
                  <a:pt x="101" y="0"/>
                  <a:pt x="101" y="0"/>
                  <a:pt x="101" y="0"/>
                </a:cubicBezTo>
                <a:cubicBezTo>
                  <a:pt x="110" y="0"/>
                  <a:pt x="118" y="3"/>
                  <a:pt x="125" y="10"/>
                </a:cubicBezTo>
                <a:cubicBezTo>
                  <a:pt x="131" y="16"/>
                  <a:pt x="135" y="24"/>
                  <a:pt x="135" y="34"/>
                </a:cubicBezTo>
                <a:close/>
                <a:moveTo>
                  <a:pt x="292" y="34"/>
                </a:moveTo>
                <a:cubicBezTo>
                  <a:pt x="292" y="157"/>
                  <a:pt x="292" y="157"/>
                  <a:pt x="292" y="157"/>
                </a:cubicBezTo>
                <a:cubicBezTo>
                  <a:pt x="292" y="169"/>
                  <a:pt x="290" y="181"/>
                  <a:pt x="285" y="192"/>
                </a:cubicBezTo>
                <a:cubicBezTo>
                  <a:pt x="280" y="203"/>
                  <a:pt x="274" y="213"/>
                  <a:pt x="266" y="221"/>
                </a:cubicBezTo>
                <a:cubicBezTo>
                  <a:pt x="258" y="229"/>
                  <a:pt x="248" y="235"/>
                  <a:pt x="237" y="240"/>
                </a:cubicBezTo>
                <a:cubicBezTo>
                  <a:pt x="226" y="245"/>
                  <a:pt x="214" y="247"/>
                  <a:pt x="202" y="247"/>
                </a:cubicBezTo>
                <a:cubicBezTo>
                  <a:pt x="191" y="247"/>
                  <a:pt x="191" y="247"/>
                  <a:pt x="191" y="247"/>
                </a:cubicBezTo>
                <a:cubicBezTo>
                  <a:pt x="188" y="247"/>
                  <a:pt x="185" y="246"/>
                  <a:pt x="183" y="244"/>
                </a:cubicBezTo>
                <a:cubicBezTo>
                  <a:pt x="181" y="242"/>
                  <a:pt x="180" y="239"/>
                  <a:pt x="180" y="236"/>
                </a:cubicBezTo>
                <a:cubicBezTo>
                  <a:pt x="180" y="213"/>
                  <a:pt x="180" y="213"/>
                  <a:pt x="180" y="213"/>
                </a:cubicBezTo>
                <a:cubicBezTo>
                  <a:pt x="180" y="210"/>
                  <a:pt x="181" y="208"/>
                  <a:pt x="183" y="205"/>
                </a:cubicBezTo>
                <a:cubicBezTo>
                  <a:pt x="185" y="203"/>
                  <a:pt x="188" y="202"/>
                  <a:pt x="191" y="202"/>
                </a:cubicBezTo>
                <a:cubicBezTo>
                  <a:pt x="202" y="202"/>
                  <a:pt x="202" y="202"/>
                  <a:pt x="202" y="202"/>
                </a:cubicBezTo>
                <a:cubicBezTo>
                  <a:pt x="215" y="202"/>
                  <a:pt x="225" y="198"/>
                  <a:pt x="234" y="189"/>
                </a:cubicBezTo>
                <a:cubicBezTo>
                  <a:pt x="243" y="180"/>
                  <a:pt x="247" y="170"/>
                  <a:pt x="247" y="157"/>
                </a:cubicBezTo>
                <a:cubicBezTo>
                  <a:pt x="247" y="152"/>
                  <a:pt x="247" y="152"/>
                  <a:pt x="247" y="152"/>
                </a:cubicBezTo>
                <a:cubicBezTo>
                  <a:pt x="247" y="147"/>
                  <a:pt x="245" y="143"/>
                  <a:pt x="242" y="140"/>
                </a:cubicBezTo>
                <a:cubicBezTo>
                  <a:pt x="239" y="136"/>
                  <a:pt x="235" y="135"/>
                  <a:pt x="230" y="135"/>
                </a:cubicBezTo>
                <a:cubicBezTo>
                  <a:pt x="191" y="135"/>
                  <a:pt x="191" y="135"/>
                  <a:pt x="191" y="135"/>
                </a:cubicBezTo>
                <a:cubicBezTo>
                  <a:pt x="182" y="135"/>
                  <a:pt x="174" y="131"/>
                  <a:pt x="167" y="125"/>
                </a:cubicBezTo>
                <a:cubicBezTo>
                  <a:pt x="160" y="118"/>
                  <a:pt x="157" y="110"/>
                  <a:pt x="157" y="101"/>
                </a:cubicBezTo>
                <a:cubicBezTo>
                  <a:pt x="157" y="34"/>
                  <a:pt x="157" y="34"/>
                  <a:pt x="157" y="34"/>
                </a:cubicBezTo>
                <a:cubicBezTo>
                  <a:pt x="157" y="24"/>
                  <a:pt x="160" y="16"/>
                  <a:pt x="167" y="10"/>
                </a:cubicBezTo>
                <a:cubicBezTo>
                  <a:pt x="174" y="3"/>
                  <a:pt x="182" y="0"/>
                  <a:pt x="191" y="0"/>
                </a:cubicBezTo>
                <a:cubicBezTo>
                  <a:pt x="258" y="0"/>
                  <a:pt x="258" y="0"/>
                  <a:pt x="258" y="0"/>
                </a:cubicBezTo>
                <a:cubicBezTo>
                  <a:pt x="268" y="0"/>
                  <a:pt x="276" y="3"/>
                  <a:pt x="282" y="10"/>
                </a:cubicBezTo>
                <a:cubicBezTo>
                  <a:pt x="289" y="16"/>
                  <a:pt x="292" y="24"/>
                  <a:pt x="292" y="34"/>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p>
        </p:txBody>
      </p:sp>
      <p:sp>
        <p:nvSpPr>
          <p:cNvPr id="2" name="TextBox 1"/>
          <p:cNvSpPr txBox="1"/>
          <p:nvPr/>
        </p:nvSpPr>
        <p:spPr>
          <a:xfrm>
            <a:off x="6019800" y="1628076"/>
            <a:ext cx="2362201" cy="461665"/>
          </a:xfrm>
          <a:prstGeom prst="rect">
            <a:avLst/>
          </a:prstGeom>
          <a:noFill/>
        </p:spPr>
        <p:txBody>
          <a:bodyPr wrap="square" rtlCol="0">
            <a:spAutoFit/>
          </a:bodyPr>
          <a:lstStyle/>
          <a:p>
            <a:pPr marL="517525" lvl="1" indent="0" algn="ctr">
              <a:spcBef>
                <a:spcPts val="0"/>
              </a:spcBef>
              <a:buNone/>
            </a:pPr>
            <a:r>
              <a:rPr lang="en-US" sz="1200" i="1" dirty="0"/>
              <a:t>Scott Brinker </a:t>
            </a:r>
          </a:p>
          <a:p>
            <a:pPr marL="517525" lvl="1" indent="0" algn="ctr">
              <a:spcBef>
                <a:spcPts val="0"/>
              </a:spcBef>
              <a:buNone/>
            </a:pPr>
            <a:r>
              <a:rPr lang="en-US" sz="1200" i="1" dirty="0">
                <a:hlinkClick r:id="rId3"/>
              </a:rPr>
              <a:t>www.chiefmartec.com</a:t>
            </a:r>
            <a:r>
              <a:rPr lang="en-US" sz="1200" i="1" dirty="0"/>
              <a:t> </a:t>
            </a:r>
          </a:p>
        </p:txBody>
      </p:sp>
      <p:pic>
        <p:nvPicPr>
          <p:cNvPr id="4" name="Picture 3" descr="martech befor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3" y="3139066"/>
            <a:ext cx="4227257" cy="2860963"/>
          </a:xfrm>
          <a:prstGeom prst="rect">
            <a:avLst/>
          </a:prstGeom>
        </p:spPr>
      </p:pic>
      <p:pic>
        <p:nvPicPr>
          <p:cNvPr id="8" name="Picture 7" descr="martech after.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014" y="2834266"/>
            <a:ext cx="3723986" cy="3313808"/>
          </a:xfrm>
          <a:prstGeom prst="rect">
            <a:avLst/>
          </a:prstGeom>
        </p:spPr>
      </p:pic>
      <p:sp>
        <p:nvSpPr>
          <p:cNvPr id="9" name="Right Arrow 8"/>
          <p:cNvSpPr/>
          <p:nvPr/>
        </p:nvSpPr>
        <p:spPr>
          <a:xfrm>
            <a:off x="4038600" y="3062866"/>
            <a:ext cx="1295400" cy="29718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578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4B3B0-6EFF-3343-B657-8D9E8C6B8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14" y="976792"/>
            <a:ext cx="7772391" cy="5767296"/>
          </a:xfrm>
          <a:prstGeom prst="rect">
            <a:avLst/>
          </a:prstGeom>
        </p:spPr>
      </p:pic>
    </p:spTree>
    <p:extLst>
      <p:ext uri="{BB962C8B-B14F-4D97-AF65-F5344CB8AC3E}">
        <p14:creationId xmlns:p14="http://schemas.microsoft.com/office/powerpoint/2010/main" val="335752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8D075-FEFF-294B-947F-DF5E13B0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8" y="934426"/>
            <a:ext cx="8566478" cy="5785612"/>
          </a:xfrm>
          <a:prstGeom prst="rect">
            <a:avLst/>
          </a:prstGeom>
        </p:spPr>
      </p:pic>
    </p:spTree>
    <p:extLst>
      <p:ext uri="{BB962C8B-B14F-4D97-AF65-F5344CB8AC3E}">
        <p14:creationId xmlns:p14="http://schemas.microsoft.com/office/powerpoint/2010/main" val="363423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A9920-9123-9F49-9E25-212223FF6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56" y="897435"/>
            <a:ext cx="7372951" cy="5846665"/>
          </a:xfrm>
          <a:prstGeom prst="rect">
            <a:avLst/>
          </a:prstGeom>
        </p:spPr>
      </p:pic>
    </p:spTree>
    <p:extLst>
      <p:ext uri="{BB962C8B-B14F-4D97-AF65-F5344CB8AC3E}">
        <p14:creationId xmlns:p14="http://schemas.microsoft.com/office/powerpoint/2010/main" val="48512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9FD3-0D72-3448-A916-91C094878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9" y="897704"/>
            <a:ext cx="7445142" cy="5960296"/>
          </a:xfrm>
          <a:prstGeom prst="rect">
            <a:avLst/>
          </a:prstGeom>
        </p:spPr>
      </p:pic>
    </p:spTree>
    <p:extLst>
      <p:ext uri="{BB962C8B-B14F-4D97-AF65-F5344CB8AC3E}">
        <p14:creationId xmlns:p14="http://schemas.microsoft.com/office/powerpoint/2010/main" val="373550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9F2DE-36C5-0E4B-832B-5A77D31E2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6" y="892700"/>
            <a:ext cx="7478829" cy="5904339"/>
          </a:xfrm>
          <a:prstGeom prst="rect">
            <a:avLst/>
          </a:prstGeom>
        </p:spPr>
      </p:pic>
    </p:spTree>
    <p:extLst>
      <p:ext uri="{BB962C8B-B14F-4D97-AF65-F5344CB8AC3E}">
        <p14:creationId xmlns:p14="http://schemas.microsoft.com/office/powerpoint/2010/main" val="107506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C0956-7B2C-8444-AD6B-694CE686B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52" y="989269"/>
            <a:ext cx="7931216" cy="5671413"/>
          </a:xfrm>
          <a:prstGeom prst="rect">
            <a:avLst/>
          </a:prstGeom>
        </p:spPr>
      </p:pic>
    </p:spTree>
    <p:extLst>
      <p:ext uri="{BB962C8B-B14F-4D97-AF65-F5344CB8AC3E}">
        <p14:creationId xmlns:p14="http://schemas.microsoft.com/office/powerpoint/2010/main" val="399369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9A16CD-652B-D54D-B023-1F1CF4457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0" y="1102093"/>
            <a:ext cx="8793046" cy="5544152"/>
          </a:xfrm>
          <a:prstGeom prst="rect">
            <a:avLst/>
          </a:prstGeom>
        </p:spPr>
      </p:pic>
    </p:spTree>
    <p:extLst>
      <p:ext uri="{BB962C8B-B14F-4D97-AF65-F5344CB8AC3E}">
        <p14:creationId xmlns:p14="http://schemas.microsoft.com/office/powerpoint/2010/main" val="353047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E2A90-FC68-F148-966B-DA27DC08C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23" y="946944"/>
            <a:ext cx="8388416" cy="5864533"/>
          </a:xfrm>
          <a:prstGeom prst="rect">
            <a:avLst/>
          </a:prstGeom>
        </p:spPr>
      </p:pic>
    </p:spTree>
    <p:extLst>
      <p:ext uri="{BB962C8B-B14F-4D97-AF65-F5344CB8AC3E}">
        <p14:creationId xmlns:p14="http://schemas.microsoft.com/office/powerpoint/2010/main" val="133521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3A3D4-3050-AF4D-8337-1398C919F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0" y="889118"/>
            <a:ext cx="7416265" cy="5858192"/>
          </a:xfrm>
          <a:prstGeom prst="rect">
            <a:avLst/>
          </a:prstGeom>
        </p:spPr>
      </p:pic>
    </p:spTree>
    <p:extLst>
      <p:ext uri="{BB962C8B-B14F-4D97-AF65-F5344CB8AC3E}">
        <p14:creationId xmlns:p14="http://schemas.microsoft.com/office/powerpoint/2010/main" val="4126958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5992C-54E3-2341-A3F5-CC82DC639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0" y="915185"/>
            <a:ext cx="7291137" cy="5833728"/>
          </a:xfrm>
          <a:prstGeom prst="rect">
            <a:avLst/>
          </a:prstGeom>
        </p:spPr>
      </p:pic>
    </p:spTree>
    <p:extLst>
      <p:ext uri="{BB962C8B-B14F-4D97-AF65-F5344CB8AC3E}">
        <p14:creationId xmlns:p14="http://schemas.microsoft.com/office/powerpoint/2010/main" val="171293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What’s Driving the Change?</a:t>
            </a:r>
          </a:p>
        </p:txBody>
      </p:sp>
      <p:sp>
        <p:nvSpPr>
          <p:cNvPr id="31747" name="Slide Number Placeholder 3"/>
          <p:cNvSpPr>
            <a:spLocks noGrp="1"/>
          </p:cNvSpPr>
          <p:nvPr>
            <p:ph type="sldNum" sz="quarter" idx="10"/>
          </p:nvPr>
        </p:nvSpPr>
        <p:spPr/>
        <p:txBody>
          <a:bodyPr/>
          <a:lstStyle/>
          <a:p>
            <a:fld id="{A290B65E-D6C2-43A6-BEC8-BF08DC6AE4BB}" type="slidenum">
              <a:rPr lang="en-US" sz="1200" smtClean="0">
                <a:solidFill>
                  <a:srgbClr val="7030A0"/>
                </a:solidFill>
              </a:rPr>
              <a:pPr/>
              <a:t>4</a:t>
            </a:fld>
            <a:endParaRPr lang="en-US" dirty="0">
              <a:solidFill>
                <a:srgbClr val="7030A0"/>
              </a:solidFill>
            </a:endParaRPr>
          </a:p>
        </p:txBody>
      </p:sp>
      <p:sp>
        <p:nvSpPr>
          <p:cNvPr id="5" name="Text Box 19"/>
          <p:cNvSpPr txBox="1">
            <a:spLocks noChangeArrowheads="1"/>
          </p:cNvSpPr>
          <p:nvPr/>
        </p:nvSpPr>
        <p:spPr bwMode="auto">
          <a:xfrm>
            <a:off x="1371600" y="1743673"/>
            <a:ext cx="6629400" cy="584775"/>
          </a:xfrm>
          <a:prstGeom prst="rect">
            <a:avLst/>
          </a:prstGeom>
          <a:noFill/>
          <a:ln w="9525">
            <a:noFill/>
            <a:miter lim="800000"/>
            <a:headEnd/>
            <a:tailEnd/>
          </a:ln>
        </p:spPr>
        <p:txBody>
          <a:bodyPr wrap="square">
            <a:spAutoFit/>
          </a:bodyPr>
          <a:lstStyle/>
          <a:p>
            <a:pPr algn="ctr">
              <a:spcBef>
                <a:spcPts val="1800"/>
              </a:spcBef>
              <a:tabLst>
                <a:tab pos="1252538" algn="l"/>
              </a:tabLst>
              <a:defRPr/>
            </a:pPr>
            <a:r>
              <a:rPr lang="en-US" sz="3200" b="1" i="1" dirty="0">
                <a:latin typeface="Book Antiqua" panose="02040602050305030304" pitchFamily="18" charset="0"/>
              </a:rPr>
              <a:t>The Digitalization of the World</a:t>
            </a:r>
          </a:p>
        </p:txBody>
      </p:sp>
      <p:sp>
        <p:nvSpPr>
          <p:cNvPr id="4" name="TextBox 3"/>
          <p:cNvSpPr txBox="1"/>
          <p:nvPr/>
        </p:nvSpPr>
        <p:spPr>
          <a:xfrm>
            <a:off x="609600" y="6019800"/>
            <a:ext cx="2018501" cy="261610"/>
          </a:xfrm>
          <a:prstGeom prst="rect">
            <a:avLst/>
          </a:prstGeom>
          <a:noFill/>
        </p:spPr>
        <p:txBody>
          <a:bodyPr wrap="none" rtlCol="0">
            <a:spAutoFit/>
          </a:bodyPr>
          <a:lstStyle/>
          <a:p>
            <a:r>
              <a:rPr lang="en-US" sz="1100" b="1" dirty="0"/>
              <a:t>Source</a:t>
            </a:r>
            <a:r>
              <a:rPr lang="en-US" sz="1100" dirty="0"/>
              <a:t>: A Brand New Marketing</a:t>
            </a:r>
          </a:p>
        </p:txBody>
      </p:sp>
      <p:graphicFrame>
        <p:nvGraphicFramePr>
          <p:cNvPr id="6" name="Diagram 5"/>
          <p:cNvGraphicFramePr/>
          <p:nvPr>
            <p:extLst/>
          </p:nvPr>
        </p:nvGraphicFramePr>
        <p:xfrm>
          <a:off x="17526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1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EB6E15-03F4-FE49-9CFE-5AC0B42F7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5" y="850563"/>
            <a:ext cx="8710863" cy="6007437"/>
          </a:xfrm>
          <a:prstGeom prst="rect">
            <a:avLst/>
          </a:prstGeom>
        </p:spPr>
      </p:pic>
    </p:spTree>
    <p:extLst>
      <p:ext uri="{BB962C8B-B14F-4D97-AF65-F5344CB8AC3E}">
        <p14:creationId xmlns:p14="http://schemas.microsoft.com/office/powerpoint/2010/main" val="241786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BAF8A-4E6B-C847-964D-8BBDBC91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35" y="916334"/>
            <a:ext cx="8340289" cy="5834184"/>
          </a:xfrm>
          <a:prstGeom prst="rect">
            <a:avLst/>
          </a:prstGeom>
        </p:spPr>
      </p:pic>
    </p:spTree>
    <p:extLst>
      <p:ext uri="{BB962C8B-B14F-4D97-AF65-F5344CB8AC3E}">
        <p14:creationId xmlns:p14="http://schemas.microsoft.com/office/powerpoint/2010/main" val="1397135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ED47C-1114-A440-B766-3904BFCE6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95" y="919586"/>
            <a:ext cx="8552045" cy="5853390"/>
          </a:xfrm>
          <a:prstGeom prst="rect">
            <a:avLst/>
          </a:prstGeom>
        </p:spPr>
      </p:pic>
    </p:spTree>
    <p:extLst>
      <p:ext uri="{BB962C8B-B14F-4D97-AF65-F5344CB8AC3E}">
        <p14:creationId xmlns:p14="http://schemas.microsoft.com/office/powerpoint/2010/main" val="3885219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26402-5A19-EF44-8C92-2D19981C9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5" y="919806"/>
            <a:ext cx="8162222" cy="5829108"/>
          </a:xfrm>
          <a:prstGeom prst="rect">
            <a:avLst/>
          </a:prstGeom>
        </p:spPr>
      </p:pic>
    </p:spTree>
    <p:extLst>
      <p:ext uri="{BB962C8B-B14F-4D97-AF65-F5344CB8AC3E}">
        <p14:creationId xmlns:p14="http://schemas.microsoft.com/office/powerpoint/2010/main" val="3863115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F724A-6BBA-A742-A749-398530755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7" y="1016338"/>
            <a:ext cx="8547232" cy="5718135"/>
          </a:xfrm>
          <a:prstGeom prst="rect">
            <a:avLst/>
          </a:prstGeom>
        </p:spPr>
      </p:pic>
    </p:spTree>
    <p:extLst>
      <p:ext uri="{BB962C8B-B14F-4D97-AF65-F5344CB8AC3E}">
        <p14:creationId xmlns:p14="http://schemas.microsoft.com/office/powerpoint/2010/main" val="2184365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BF88B-CDFD-754F-94F9-D7DD9BBFC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82" y="962526"/>
            <a:ext cx="8590547" cy="5816867"/>
          </a:xfrm>
          <a:prstGeom prst="rect">
            <a:avLst/>
          </a:prstGeom>
        </p:spPr>
      </p:pic>
    </p:spTree>
    <p:extLst>
      <p:ext uri="{BB962C8B-B14F-4D97-AF65-F5344CB8AC3E}">
        <p14:creationId xmlns:p14="http://schemas.microsoft.com/office/powerpoint/2010/main" val="4006727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715FB-19D3-594A-AF66-CE314A442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17" y="957430"/>
            <a:ext cx="8763801" cy="5744962"/>
          </a:xfrm>
          <a:prstGeom prst="rect">
            <a:avLst/>
          </a:prstGeom>
        </p:spPr>
      </p:pic>
    </p:spTree>
    <p:extLst>
      <p:ext uri="{BB962C8B-B14F-4D97-AF65-F5344CB8AC3E}">
        <p14:creationId xmlns:p14="http://schemas.microsoft.com/office/powerpoint/2010/main" val="2787328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42FBB-65FE-3841-85E9-92107F018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6" y="908790"/>
            <a:ext cx="8696425" cy="5859373"/>
          </a:xfrm>
          <a:prstGeom prst="rect">
            <a:avLst/>
          </a:prstGeom>
        </p:spPr>
      </p:pic>
    </p:spTree>
    <p:extLst>
      <p:ext uri="{BB962C8B-B14F-4D97-AF65-F5344CB8AC3E}">
        <p14:creationId xmlns:p14="http://schemas.microsoft.com/office/powerpoint/2010/main" val="3256504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Closing Thoughts</a:t>
            </a:r>
          </a:p>
        </p:txBody>
      </p:sp>
      <p:sp>
        <p:nvSpPr>
          <p:cNvPr id="5" name="Slide Number Placeholder 4"/>
          <p:cNvSpPr>
            <a:spLocks noGrp="1"/>
          </p:cNvSpPr>
          <p:nvPr>
            <p:ph type="sldNum" sz="quarter" idx="12"/>
          </p:nvPr>
        </p:nvSpPr>
        <p:spPr/>
        <p:txBody>
          <a:bodyPr/>
          <a:lstStyle/>
          <a:p>
            <a:fld id="{D766A095-2A76-4AD9-91A6-1766A98C2E59}" type="slidenum">
              <a:rPr lang="en-US" altLang="en-US" smtClean="0"/>
              <a:pPr/>
              <a:t>48</a:t>
            </a:fld>
            <a:endParaRPr lang="en-US" altLang="en-US" dirty="0"/>
          </a:p>
        </p:txBody>
      </p:sp>
      <p:sp>
        <p:nvSpPr>
          <p:cNvPr id="2" name="TextBox 1"/>
          <p:cNvSpPr txBox="1"/>
          <p:nvPr/>
        </p:nvSpPr>
        <p:spPr>
          <a:xfrm>
            <a:off x="914400" y="6400800"/>
            <a:ext cx="1637700" cy="253916"/>
          </a:xfrm>
          <a:prstGeom prst="rect">
            <a:avLst/>
          </a:prstGeom>
          <a:noFill/>
        </p:spPr>
        <p:txBody>
          <a:bodyPr wrap="none" rtlCol="0">
            <a:spAutoFit/>
          </a:bodyPr>
          <a:lstStyle/>
          <a:p>
            <a:r>
              <a:rPr lang="en-US" sz="1050" dirty="0"/>
              <a:t>Illustration: Ion Interactive</a:t>
            </a:r>
          </a:p>
        </p:txBody>
      </p:sp>
    </p:spTree>
    <p:extLst>
      <p:ext uri="{BB962C8B-B14F-4D97-AF65-F5344CB8AC3E}">
        <p14:creationId xmlns:p14="http://schemas.microsoft.com/office/powerpoint/2010/main" val="209983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6800" y="3810000"/>
            <a:ext cx="7467600" cy="1077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defPPr>
              <a:defRPr lang="en-US"/>
            </a:defPPr>
            <a:lvl1pPr fontAlgn="base">
              <a:spcBef>
                <a:spcPct val="0"/>
              </a:spcBef>
              <a:spcAft>
                <a:spcPct val="0"/>
              </a:spcAft>
              <a:buNone/>
              <a:defRPr sz="3200" b="0">
                <a:ln>
                  <a:noFill/>
                </a:ln>
                <a:solidFill>
                  <a:schemeClr val="tx2"/>
                </a:solidFill>
                <a:effectLst/>
                <a:latin typeface="+mj-lt"/>
                <a:ea typeface="+mj-ea"/>
                <a:cs typeface="+mj-cs"/>
              </a:defRPr>
            </a:lvl1pPr>
            <a:lvl2pPr fontAlgn="base">
              <a:spcBef>
                <a:spcPct val="0"/>
              </a:spcBef>
              <a:spcAft>
                <a:spcPct val="0"/>
              </a:spcAft>
              <a:defRPr sz="3200">
                <a:solidFill>
                  <a:schemeClr val="tx2"/>
                </a:solidFill>
                <a:latin typeface="Calibri" pitchFamily="34" charset="0"/>
              </a:defRPr>
            </a:lvl2pPr>
            <a:lvl3pPr fontAlgn="base">
              <a:spcBef>
                <a:spcPct val="0"/>
              </a:spcBef>
              <a:spcAft>
                <a:spcPct val="0"/>
              </a:spcAft>
              <a:defRPr sz="3200">
                <a:solidFill>
                  <a:schemeClr val="tx2"/>
                </a:solidFill>
                <a:latin typeface="Calibri" pitchFamily="34" charset="0"/>
              </a:defRPr>
            </a:lvl3pPr>
            <a:lvl4pPr fontAlgn="base">
              <a:spcBef>
                <a:spcPct val="0"/>
              </a:spcBef>
              <a:spcAft>
                <a:spcPct val="0"/>
              </a:spcAft>
              <a:defRPr sz="3200">
                <a:solidFill>
                  <a:schemeClr val="tx2"/>
                </a:solidFill>
                <a:latin typeface="Calibri" pitchFamily="34" charset="0"/>
              </a:defRPr>
            </a:lvl4pPr>
            <a:lvl5pPr fontAlgn="base">
              <a:spcBef>
                <a:spcPct val="0"/>
              </a:spcBef>
              <a:spcAft>
                <a:spcPct val="0"/>
              </a:spcAft>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pPr algn="ctr"/>
            <a:r>
              <a:rPr lang="en-US" sz="3600" dirty="0">
                <a:solidFill>
                  <a:srgbClr val="000000"/>
                </a:solidFill>
                <a:cs typeface="Arial" pitchFamily="34" charset="0"/>
              </a:rPr>
              <a:t>The proliferation and sophistication of digital devices, big data technology platforms, and increasingly savvy customers accustomed to getting their way, have combined to create the perfect storm.</a:t>
            </a:r>
          </a:p>
        </p:txBody>
      </p:sp>
      <p:sp>
        <p:nvSpPr>
          <p:cNvPr id="4" name="TextBox 3"/>
          <p:cNvSpPr txBox="1"/>
          <p:nvPr/>
        </p:nvSpPr>
        <p:spPr>
          <a:xfrm>
            <a:off x="4375611" y="4887219"/>
            <a:ext cx="1835759" cy="246221"/>
          </a:xfrm>
          <a:prstGeom prst="rect">
            <a:avLst/>
          </a:prstGeom>
          <a:noFill/>
        </p:spPr>
        <p:txBody>
          <a:bodyPr wrap="none" rtlCol="0">
            <a:spAutoFit/>
          </a:bodyPr>
          <a:lstStyle/>
          <a:p>
            <a:r>
              <a:rPr lang="en-US" sz="1000" dirty="0"/>
              <a:t>Source: Lisa Loftis, SAS Institute</a:t>
            </a:r>
            <a:endParaRPr lang="en-US" sz="900" dirty="0"/>
          </a:p>
        </p:txBody>
      </p:sp>
      <p:sp>
        <p:nvSpPr>
          <p:cNvPr id="2" name="Slide Number Placeholder 1"/>
          <p:cNvSpPr>
            <a:spLocks noGrp="1"/>
          </p:cNvSpPr>
          <p:nvPr>
            <p:ph type="sldNum" sz="quarter" idx="12"/>
          </p:nvPr>
        </p:nvSpPr>
        <p:spPr/>
        <p:txBody>
          <a:bodyPr/>
          <a:lstStyle/>
          <a:p>
            <a:fld id="{1D4FE36A-D033-47F9-82E9-78CDF700FBB3}" type="slidenum">
              <a:rPr lang="en-US" smtClean="0"/>
              <a:pPr/>
              <a:t>49</a:t>
            </a:fld>
            <a:endParaRPr lang="en-US" dirty="0"/>
          </a:p>
        </p:txBody>
      </p:sp>
      <p:sp>
        <p:nvSpPr>
          <p:cNvPr id="7" name="Freeform 35"/>
          <p:cNvSpPr>
            <a:spLocks noEditPoints="1"/>
          </p:cNvSpPr>
          <p:nvPr/>
        </p:nvSpPr>
        <p:spPr bwMode="auto">
          <a:xfrm flipV="1">
            <a:off x="457200" y="1507274"/>
            <a:ext cx="609600" cy="533400"/>
          </a:xfrm>
          <a:custGeom>
            <a:avLst/>
            <a:gdLst>
              <a:gd name="T0" fmla="*/ 135 w 292"/>
              <a:gd name="T1" fmla="*/ 146 h 247"/>
              <a:gd name="T2" fmla="*/ 135 w 292"/>
              <a:gd name="T3" fmla="*/ 213 h 247"/>
              <a:gd name="T4" fmla="*/ 125 w 292"/>
              <a:gd name="T5" fmla="*/ 237 h 247"/>
              <a:gd name="T6" fmla="*/ 101 w 292"/>
              <a:gd name="T7" fmla="*/ 247 h 247"/>
              <a:gd name="T8" fmla="*/ 34 w 292"/>
              <a:gd name="T9" fmla="*/ 247 h 247"/>
              <a:gd name="T10" fmla="*/ 10 w 292"/>
              <a:gd name="T11" fmla="*/ 237 h 247"/>
              <a:gd name="T12" fmla="*/ 0 w 292"/>
              <a:gd name="T13" fmla="*/ 213 h 247"/>
              <a:gd name="T14" fmla="*/ 0 w 292"/>
              <a:gd name="T15" fmla="*/ 90 h 247"/>
              <a:gd name="T16" fmla="*/ 7 w 292"/>
              <a:gd name="T17" fmla="*/ 55 h 247"/>
              <a:gd name="T18" fmla="*/ 27 w 292"/>
              <a:gd name="T19" fmla="*/ 26 h 247"/>
              <a:gd name="T20" fmla="*/ 55 w 292"/>
              <a:gd name="T21" fmla="*/ 7 h 247"/>
              <a:gd name="T22" fmla="*/ 90 w 292"/>
              <a:gd name="T23" fmla="*/ 0 h 247"/>
              <a:gd name="T24" fmla="*/ 101 w 292"/>
              <a:gd name="T25" fmla="*/ 0 h 247"/>
              <a:gd name="T26" fmla="*/ 109 w 292"/>
              <a:gd name="T27" fmla="*/ 3 h 247"/>
              <a:gd name="T28" fmla="*/ 113 w 292"/>
              <a:gd name="T29" fmla="*/ 11 h 247"/>
              <a:gd name="T30" fmla="*/ 113 w 292"/>
              <a:gd name="T31" fmla="*/ 34 h 247"/>
              <a:gd name="T32" fmla="*/ 109 w 292"/>
              <a:gd name="T33" fmla="*/ 41 h 247"/>
              <a:gd name="T34" fmla="*/ 101 w 292"/>
              <a:gd name="T35" fmla="*/ 45 h 247"/>
              <a:gd name="T36" fmla="*/ 90 w 292"/>
              <a:gd name="T37" fmla="*/ 45 h 247"/>
              <a:gd name="T38" fmla="*/ 58 w 292"/>
              <a:gd name="T39" fmla="*/ 58 h 247"/>
              <a:gd name="T40" fmla="*/ 45 w 292"/>
              <a:gd name="T41" fmla="*/ 90 h 247"/>
              <a:gd name="T42" fmla="*/ 45 w 292"/>
              <a:gd name="T43" fmla="*/ 95 h 247"/>
              <a:gd name="T44" fmla="*/ 50 w 292"/>
              <a:gd name="T45" fmla="*/ 107 h 247"/>
              <a:gd name="T46" fmla="*/ 62 w 292"/>
              <a:gd name="T47" fmla="*/ 112 h 247"/>
              <a:gd name="T48" fmla="*/ 101 w 292"/>
              <a:gd name="T49" fmla="*/ 112 h 247"/>
              <a:gd name="T50" fmla="*/ 125 w 292"/>
              <a:gd name="T51" fmla="*/ 122 h 247"/>
              <a:gd name="T52" fmla="*/ 135 w 292"/>
              <a:gd name="T53" fmla="*/ 146 h 247"/>
              <a:gd name="T54" fmla="*/ 292 w 292"/>
              <a:gd name="T55" fmla="*/ 146 h 247"/>
              <a:gd name="T56" fmla="*/ 292 w 292"/>
              <a:gd name="T57" fmla="*/ 213 h 247"/>
              <a:gd name="T58" fmla="*/ 283 w 292"/>
              <a:gd name="T59" fmla="*/ 237 h 247"/>
              <a:gd name="T60" fmla="*/ 259 w 292"/>
              <a:gd name="T61" fmla="*/ 247 h 247"/>
              <a:gd name="T62" fmla="*/ 191 w 292"/>
              <a:gd name="T63" fmla="*/ 247 h 247"/>
              <a:gd name="T64" fmla="*/ 167 w 292"/>
              <a:gd name="T65" fmla="*/ 237 h 247"/>
              <a:gd name="T66" fmla="*/ 158 w 292"/>
              <a:gd name="T67" fmla="*/ 213 h 247"/>
              <a:gd name="T68" fmla="*/ 158 w 292"/>
              <a:gd name="T69" fmla="*/ 90 h 247"/>
              <a:gd name="T70" fmla="*/ 165 w 292"/>
              <a:gd name="T71" fmla="*/ 55 h 247"/>
              <a:gd name="T72" fmla="*/ 184 w 292"/>
              <a:gd name="T73" fmla="*/ 26 h 247"/>
              <a:gd name="T74" fmla="*/ 213 w 292"/>
              <a:gd name="T75" fmla="*/ 7 h 247"/>
              <a:gd name="T76" fmla="*/ 248 w 292"/>
              <a:gd name="T77" fmla="*/ 0 h 247"/>
              <a:gd name="T78" fmla="*/ 259 w 292"/>
              <a:gd name="T79" fmla="*/ 0 h 247"/>
              <a:gd name="T80" fmla="*/ 267 w 292"/>
              <a:gd name="T81" fmla="*/ 3 h 247"/>
              <a:gd name="T82" fmla="*/ 270 w 292"/>
              <a:gd name="T83" fmla="*/ 11 h 247"/>
              <a:gd name="T84" fmla="*/ 270 w 292"/>
              <a:gd name="T85" fmla="*/ 34 h 247"/>
              <a:gd name="T86" fmla="*/ 267 w 292"/>
              <a:gd name="T87" fmla="*/ 41 h 247"/>
              <a:gd name="T88" fmla="*/ 259 w 292"/>
              <a:gd name="T89" fmla="*/ 45 h 247"/>
              <a:gd name="T90" fmla="*/ 248 w 292"/>
              <a:gd name="T91" fmla="*/ 45 h 247"/>
              <a:gd name="T92" fmla="*/ 216 w 292"/>
              <a:gd name="T93" fmla="*/ 58 h 247"/>
              <a:gd name="T94" fmla="*/ 203 w 292"/>
              <a:gd name="T95" fmla="*/ 90 h 247"/>
              <a:gd name="T96" fmla="*/ 203 w 292"/>
              <a:gd name="T97" fmla="*/ 95 h 247"/>
              <a:gd name="T98" fmla="*/ 207 w 292"/>
              <a:gd name="T99" fmla="*/ 107 h 247"/>
              <a:gd name="T100" fmla="*/ 219 w 292"/>
              <a:gd name="T101" fmla="*/ 112 h 247"/>
              <a:gd name="T102" fmla="*/ 259 w 292"/>
              <a:gd name="T103" fmla="*/ 112 h 247"/>
              <a:gd name="T104" fmla="*/ 283 w 292"/>
              <a:gd name="T105" fmla="*/ 122 h 247"/>
              <a:gd name="T106" fmla="*/ 292 w 292"/>
              <a:gd name="T107" fmla="*/ 14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146"/>
                </a:moveTo>
                <a:cubicBezTo>
                  <a:pt x="135" y="213"/>
                  <a:pt x="135" y="213"/>
                  <a:pt x="135" y="213"/>
                </a:cubicBezTo>
                <a:cubicBezTo>
                  <a:pt x="135" y="223"/>
                  <a:pt x="132" y="231"/>
                  <a:pt x="125" y="237"/>
                </a:cubicBezTo>
                <a:cubicBezTo>
                  <a:pt x="119" y="244"/>
                  <a:pt x="111" y="247"/>
                  <a:pt x="101" y="247"/>
                </a:cubicBezTo>
                <a:cubicBezTo>
                  <a:pt x="34" y="247"/>
                  <a:pt x="34" y="247"/>
                  <a:pt x="34" y="247"/>
                </a:cubicBezTo>
                <a:cubicBezTo>
                  <a:pt x="25" y="247"/>
                  <a:pt x="17" y="244"/>
                  <a:pt x="10" y="237"/>
                </a:cubicBezTo>
                <a:cubicBezTo>
                  <a:pt x="4" y="231"/>
                  <a:pt x="0" y="223"/>
                  <a:pt x="0" y="213"/>
                </a:cubicBezTo>
                <a:cubicBezTo>
                  <a:pt x="0" y="90"/>
                  <a:pt x="0" y="90"/>
                  <a:pt x="0" y="90"/>
                </a:cubicBezTo>
                <a:cubicBezTo>
                  <a:pt x="0" y="78"/>
                  <a:pt x="3" y="66"/>
                  <a:pt x="7" y="55"/>
                </a:cubicBezTo>
                <a:cubicBezTo>
                  <a:pt x="12" y="44"/>
                  <a:pt x="19" y="34"/>
                  <a:pt x="27" y="26"/>
                </a:cubicBezTo>
                <a:cubicBezTo>
                  <a:pt x="35" y="18"/>
                  <a:pt x="44" y="12"/>
                  <a:pt x="55" y="7"/>
                </a:cubicBezTo>
                <a:cubicBezTo>
                  <a:pt x="66" y="2"/>
                  <a:pt x="78" y="0"/>
                  <a:pt x="90" y="0"/>
                </a:cubicBezTo>
                <a:cubicBezTo>
                  <a:pt x="101" y="0"/>
                  <a:pt x="101" y="0"/>
                  <a:pt x="101" y="0"/>
                </a:cubicBezTo>
                <a:cubicBezTo>
                  <a:pt x="104" y="0"/>
                  <a:pt x="107" y="1"/>
                  <a:pt x="109" y="3"/>
                </a:cubicBezTo>
                <a:cubicBezTo>
                  <a:pt x="112" y="5"/>
                  <a:pt x="113" y="8"/>
                  <a:pt x="113" y="11"/>
                </a:cubicBezTo>
                <a:cubicBezTo>
                  <a:pt x="113" y="34"/>
                  <a:pt x="113" y="34"/>
                  <a:pt x="113" y="34"/>
                </a:cubicBezTo>
                <a:cubicBezTo>
                  <a:pt x="113" y="37"/>
                  <a:pt x="112" y="39"/>
                  <a:pt x="109" y="41"/>
                </a:cubicBezTo>
                <a:cubicBezTo>
                  <a:pt x="107" y="44"/>
                  <a:pt x="104" y="45"/>
                  <a:pt x="101" y="45"/>
                </a:cubicBezTo>
                <a:cubicBezTo>
                  <a:pt x="90" y="45"/>
                  <a:pt x="90" y="45"/>
                  <a:pt x="90" y="45"/>
                </a:cubicBezTo>
                <a:cubicBezTo>
                  <a:pt x="78" y="45"/>
                  <a:pt x="67" y="49"/>
                  <a:pt x="58" y="58"/>
                </a:cubicBezTo>
                <a:cubicBezTo>
                  <a:pt x="50" y="67"/>
                  <a:pt x="45" y="77"/>
                  <a:pt x="45" y="90"/>
                </a:cubicBezTo>
                <a:cubicBezTo>
                  <a:pt x="45" y="95"/>
                  <a:pt x="45" y="95"/>
                  <a:pt x="45" y="95"/>
                </a:cubicBezTo>
                <a:cubicBezTo>
                  <a:pt x="45" y="100"/>
                  <a:pt x="47" y="104"/>
                  <a:pt x="50" y="107"/>
                </a:cubicBezTo>
                <a:cubicBezTo>
                  <a:pt x="53" y="111"/>
                  <a:pt x="57" y="112"/>
                  <a:pt x="62" y="112"/>
                </a:cubicBezTo>
                <a:cubicBezTo>
                  <a:pt x="101" y="112"/>
                  <a:pt x="101" y="112"/>
                  <a:pt x="101" y="112"/>
                </a:cubicBezTo>
                <a:cubicBezTo>
                  <a:pt x="111" y="112"/>
                  <a:pt x="119" y="116"/>
                  <a:pt x="125" y="122"/>
                </a:cubicBezTo>
                <a:cubicBezTo>
                  <a:pt x="132" y="129"/>
                  <a:pt x="135" y="137"/>
                  <a:pt x="135" y="146"/>
                </a:cubicBezTo>
                <a:close/>
                <a:moveTo>
                  <a:pt x="292" y="146"/>
                </a:moveTo>
                <a:cubicBezTo>
                  <a:pt x="292" y="213"/>
                  <a:pt x="292" y="213"/>
                  <a:pt x="292" y="213"/>
                </a:cubicBezTo>
                <a:cubicBezTo>
                  <a:pt x="292" y="223"/>
                  <a:pt x="289" y="231"/>
                  <a:pt x="283" y="237"/>
                </a:cubicBezTo>
                <a:cubicBezTo>
                  <a:pt x="276" y="244"/>
                  <a:pt x="268" y="247"/>
                  <a:pt x="259" y="247"/>
                </a:cubicBezTo>
                <a:cubicBezTo>
                  <a:pt x="191" y="247"/>
                  <a:pt x="191" y="247"/>
                  <a:pt x="191" y="247"/>
                </a:cubicBezTo>
                <a:cubicBezTo>
                  <a:pt x="182" y="247"/>
                  <a:pt x="174" y="244"/>
                  <a:pt x="167" y="237"/>
                </a:cubicBezTo>
                <a:cubicBezTo>
                  <a:pt x="161" y="231"/>
                  <a:pt x="158" y="223"/>
                  <a:pt x="158" y="213"/>
                </a:cubicBezTo>
                <a:cubicBezTo>
                  <a:pt x="158" y="90"/>
                  <a:pt x="158" y="90"/>
                  <a:pt x="158" y="90"/>
                </a:cubicBezTo>
                <a:cubicBezTo>
                  <a:pt x="158" y="78"/>
                  <a:pt x="160" y="66"/>
                  <a:pt x="165" y="55"/>
                </a:cubicBezTo>
                <a:cubicBezTo>
                  <a:pt x="169" y="44"/>
                  <a:pt x="176" y="34"/>
                  <a:pt x="184" y="26"/>
                </a:cubicBezTo>
                <a:cubicBezTo>
                  <a:pt x="192" y="18"/>
                  <a:pt x="202" y="12"/>
                  <a:pt x="213" y="7"/>
                </a:cubicBezTo>
                <a:cubicBezTo>
                  <a:pt x="224" y="2"/>
                  <a:pt x="235" y="0"/>
                  <a:pt x="248" y="0"/>
                </a:cubicBezTo>
                <a:cubicBezTo>
                  <a:pt x="259" y="0"/>
                  <a:pt x="259" y="0"/>
                  <a:pt x="259" y="0"/>
                </a:cubicBezTo>
                <a:cubicBezTo>
                  <a:pt x="262" y="0"/>
                  <a:pt x="264" y="1"/>
                  <a:pt x="267" y="3"/>
                </a:cubicBezTo>
                <a:cubicBezTo>
                  <a:pt x="269" y="5"/>
                  <a:pt x="270" y="8"/>
                  <a:pt x="270" y="11"/>
                </a:cubicBezTo>
                <a:cubicBezTo>
                  <a:pt x="270" y="34"/>
                  <a:pt x="270" y="34"/>
                  <a:pt x="270" y="34"/>
                </a:cubicBezTo>
                <a:cubicBezTo>
                  <a:pt x="270" y="37"/>
                  <a:pt x="269" y="39"/>
                  <a:pt x="267" y="41"/>
                </a:cubicBezTo>
                <a:cubicBezTo>
                  <a:pt x="264" y="44"/>
                  <a:pt x="262" y="45"/>
                  <a:pt x="259" y="45"/>
                </a:cubicBezTo>
                <a:cubicBezTo>
                  <a:pt x="248" y="45"/>
                  <a:pt x="248" y="45"/>
                  <a:pt x="248" y="45"/>
                </a:cubicBezTo>
                <a:cubicBezTo>
                  <a:pt x="235" y="45"/>
                  <a:pt x="225" y="49"/>
                  <a:pt x="216" y="58"/>
                </a:cubicBezTo>
                <a:cubicBezTo>
                  <a:pt x="207" y="67"/>
                  <a:pt x="203" y="77"/>
                  <a:pt x="203" y="90"/>
                </a:cubicBezTo>
                <a:cubicBezTo>
                  <a:pt x="203" y="95"/>
                  <a:pt x="203" y="95"/>
                  <a:pt x="203" y="95"/>
                </a:cubicBezTo>
                <a:cubicBezTo>
                  <a:pt x="203" y="100"/>
                  <a:pt x="204" y="104"/>
                  <a:pt x="207" y="107"/>
                </a:cubicBezTo>
                <a:cubicBezTo>
                  <a:pt x="211" y="111"/>
                  <a:pt x="215" y="112"/>
                  <a:pt x="219" y="112"/>
                </a:cubicBezTo>
                <a:cubicBezTo>
                  <a:pt x="259" y="112"/>
                  <a:pt x="259" y="112"/>
                  <a:pt x="259" y="112"/>
                </a:cubicBezTo>
                <a:cubicBezTo>
                  <a:pt x="268" y="112"/>
                  <a:pt x="276" y="116"/>
                  <a:pt x="283" y="122"/>
                </a:cubicBezTo>
                <a:cubicBezTo>
                  <a:pt x="289" y="129"/>
                  <a:pt x="292" y="137"/>
                  <a:pt x="292" y="146"/>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solidFill>
                <a:srgbClr val="669900"/>
              </a:solidFill>
            </a:endParaRPr>
          </a:p>
        </p:txBody>
      </p:sp>
      <p:sp>
        <p:nvSpPr>
          <p:cNvPr id="8" name="Freeform 36"/>
          <p:cNvSpPr>
            <a:spLocks noEditPoints="1"/>
          </p:cNvSpPr>
          <p:nvPr/>
        </p:nvSpPr>
        <p:spPr bwMode="auto">
          <a:xfrm>
            <a:off x="6457950" y="4430019"/>
            <a:ext cx="609600" cy="457200"/>
          </a:xfrm>
          <a:custGeom>
            <a:avLst/>
            <a:gdLst>
              <a:gd name="T0" fmla="*/ 135 w 292"/>
              <a:gd name="T1" fmla="*/ 34 h 247"/>
              <a:gd name="T2" fmla="*/ 135 w 292"/>
              <a:gd name="T3" fmla="*/ 157 h 247"/>
              <a:gd name="T4" fmla="*/ 128 w 292"/>
              <a:gd name="T5" fmla="*/ 192 h 247"/>
              <a:gd name="T6" fmla="*/ 108 w 292"/>
              <a:gd name="T7" fmla="*/ 221 h 247"/>
              <a:gd name="T8" fmla="*/ 80 w 292"/>
              <a:gd name="T9" fmla="*/ 240 h 247"/>
              <a:gd name="T10" fmla="*/ 45 w 292"/>
              <a:gd name="T11" fmla="*/ 247 h 247"/>
              <a:gd name="T12" fmla="*/ 34 w 292"/>
              <a:gd name="T13" fmla="*/ 247 h 247"/>
              <a:gd name="T14" fmla="*/ 26 w 292"/>
              <a:gd name="T15" fmla="*/ 244 h 247"/>
              <a:gd name="T16" fmla="*/ 22 w 292"/>
              <a:gd name="T17" fmla="*/ 236 h 247"/>
              <a:gd name="T18" fmla="*/ 22 w 292"/>
              <a:gd name="T19" fmla="*/ 213 h 247"/>
              <a:gd name="T20" fmla="*/ 26 w 292"/>
              <a:gd name="T21" fmla="*/ 205 h 247"/>
              <a:gd name="T22" fmla="*/ 34 w 292"/>
              <a:gd name="T23" fmla="*/ 202 h 247"/>
              <a:gd name="T24" fmla="*/ 45 w 292"/>
              <a:gd name="T25" fmla="*/ 202 h 247"/>
              <a:gd name="T26" fmla="*/ 77 w 292"/>
              <a:gd name="T27" fmla="*/ 189 h 247"/>
              <a:gd name="T28" fmla="*/ 90 w 292"/>
              <a:gd name="T29" fmla="*/ 157 h 247"/>
              <a:gd name="T30" fmla="*/ 90 w 292"/>
              <a:gd name="T31" fmla="*/ 152 h 247"/>
              <a:gd name="T32" fmla="*/ 85 w 292"/>
              <a:gd name="T33" fmla="*/ 140 h 247"/>
              <a:gd name="T34" fmla="*/ 73 w 292"/>
              <a:gd name="T35" fmla="*/ 135 h 247"/>
              <a:gd name="T36" fmla="*/ 34 w 292"/>
              <a:gd name="T37" fmla="*/ 135 h 247"/>
              <a:gd name="T38" fmla="*/ 10 w 292"/>
              <a:gd name="T39" fmla="*/ 125 h 247"/>
              <a:gd name="T40" fmla="*/ 0 w 292"/>
              <a:gd name="T41" fmla="*/ 101 h 247"/>
              <a:gd name="T42" fmla="*/ 0 w 292"/>
              <a:gd name="T43" fmla="*/ 34 h 247"/>
              <a:gd name="T44" fmla="*/ 10 w 292"/>
              <a:gd name="T45" fmla="*/ 10 h 247"/>
              <a:gd name="T46" fmla="*/ 34 w 292"/>
              <a:gd name="T47" fmla="*/ 0 h 247"/>
              <a:gd name="T48" fmla="*/ 101 w 292"/>
              <a:gd name="T49" fmla="*/ 0 h 247"/>
              <a:gd name="T50" fmla="*/ 125 w 292"/>
              <a:gd name="T51" fmla="*/ 10 h 247"/>
              <a:gd name="T52" fmla="*/ 135 w 292"/>
              <a:gd name="T53" fmla="*/ 34 h 247"/>
              <a:gd name="T54" fmla="*/ 292 w 292"/>
              <a:gd name="T55" fmla="*/ 34 h 247"/>
              <a:gd name="T56" fmla="*/ 292 w 292"/>
              <a:gd name="T57" fmla="*/ 157 h 247"/>
              <a:gd name="T58" fmla="*/ 285 w 292"/>
              <a:gd name="T59" fmla="*/ 192 h 247"/>
              <a:gd name="T60" fmla="*/ 266 w 292"/>
              <a:gd name="T61" fmla="*/ 221 h 247"/>
              <a:gd name="T62" fmla="*/ 237 w 292"/>
              <a:gd name="T63" fmla="*/ 240 h 247"/>
              <a:gd name="T64" fmla="*/ 202 w 292"/>
              <a:gd name="T65" fmla="*/ 247 h 247"/>
              <a:gd name="T66" fmla="*/ 191 w 292"/>
              <a:gd name="T67" fmla="*/ 247 h 247"/>
              <a:gd name="T68" fmla="*/ 183 w 292"/>
              <a:gd name="T69" fmla="*/ 244 h 247"/>
              <a:gd name="T70" fmla="*/ 180 w 292"/>
              <a:gd name="T71" fmla="*/ 236 h 247"/>
              <a:gd name="T72" fmla="*/ 180 w 292"/>
              <a:gd name="T73" fmla="*/ 213 h 247"/>
              <a:gd name="T74" fmla="*/ 183 w 292"/>
              <a:gd name="T75" fmla="*/ 205 h 247"/>
              <a:gd name="T76" fmla="*/ 191 w 292"/>
              <a:gd name="T77" fmla="*/ 202 h 247"/>
              <a:gd name="T78" fmla="*/ 202 w 292"/>
              <a:gd name="T79" fmla="*/ 202 h 247"/>
              <a:gd name="T80" fmla="*/ 234 w 292"/>
              <a:gd name="T81" fmla="*/ 189 h 247"/>
              <a:gd name="T82" fmla="*/ 247 w 292"/>
              <a:gd name="T83" fmla="*/ 157 h 247"/>
              <a:gd name="T84" fmla="*/ 247 w 292"/>
              <a:gd name="T85" fmla="*/ 152 h 247"/>
              <a:gd name="T86" fmla="*/ 242 w 292"/>
              <a:gd name="T87" fmla="*/ 140 h 247"/>
              <a:gd name="T88" fmla="*/ 230 w 292"/>
              <a:gd name="T89" fmla="*/ 135 h 247"/>
              <a:gd name="T90" fmla="*/ 191 w 292"/>
              <a:gd name="T91" fmla="*/ 135 h 247"/>
              <a:gd name="T92" fmla="*/ 167 w 292"/>
              <a:gd name="T93" fmla="*/ 125 h 247"/>
              <a:gd name="T94" fmla="*/ 157 w 292"/>
              <a:gd name="T95" fmla="*/ 101 h 247"/>
              <a:gd name="T96" fmla="*/ 157 w 292"/>
              <a:gd name="T97" fmla="*/ 34 h 247"/>
              <a:gd name="T98" fmla="*/ 167 w 292"/>
              <a:gd name="T99" fmla="*/ 10 h 247"/>
              <a:gd name="T100" fmla="*/ 191 w 292"/>
              <a:gd name="T101" fmla="*/ 0 h 247"/>
              <a:gd name="T102" fmla="*/ 258 w 292"/>
              <a:gd name="T103" fmla="*/ 0 h 247"/>
              <a:gd name="T104" fmla="*/ 282 w 292"/>
              <a:gd name="T105" fmla="*/ 10 h 247"/>
              <a:gd name="T106" fmla="*/ 292 w 292"/>
              <a:gd name="T107" fmla="*/ 3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47">
                <a:moveTo>
                  <a:pt x="135" y="34"/>
                </a:moveTo>
                <a:cubicBezTo>
                  <a:pt x="135" y="157"/>
                  <a:pt x="135" y="157"/>
                  <a:pt x="135" y="157"/>
                </a:cubicBezTo>
                <a:cubicBezTo>
                  <a:pt x="135" y="169"/>
                  <a:pt x="132" y="181"/>
                  <a:pt x="128" y="192"/>
                </a:cubicBezTo>
                <a:cubicBezTo>
                  <a:pt x="123" y="203"/>
                  <a:pt x="116" y="213"/>
                  <a:pt x="108" y="221"/>
                </a:cubicBezTo>
                <a:cubicBezTo>
                  <a:pt x="100" y="229"/>
                  <a:pt x="91" y="235"/>
                  <a:pt x="80" y="240"/>
                </a:cubicBezTo>
                <a:cubicBezTo>
                  <a:pt x="69" y="245"/>
                  <a:pt x="57" y="247"/>
                  <a:pt x="45" y="247"/>
                </a:cubicBezTo>
                <a:cubicBezTo>
                  <a:pt x="34" y="247"/>
                  <a:pt x="34" y="247"/>
                  <a:pt x="34" y="247"/>
                </a:cubicBezTo>
                <a:cubicBezTo>
                  <a:pt x="31" y="247"/>
                  <a:pt x="28" y="246"/>
                  <a:pt x="26" y="244"/>
                </a:cubicBezTo>
                <a:cubicBezTo>
                  <a:pt x="23" y="242"/>
                  <a:pt x="22" y="239"/>
                  <a:pt x="22" y="236"/>
                </a:cubicBezTo>
                <a:cubicBezTo>
                  <a:pt x="22" y="213"/>
                  <a:pt x="22" y="213"/>
                  <a:pt x="22" y="213"/>
                </a:cubicBezTo>
                <a:cubicBezTo>
                  <a:pt x="22" y="210"/>
                  <a:pt x="23" y="208"/>
                  <a:pt x="26" y="205"/>
                </a:cubicBezTo>
                <a:cubicBezTo>
                  <a:pt x="28" y="203"/>
                  <a:pt x="31" y="202"/>
                  <a:pt x="34" y="202"/>
                </a:cubicBezTo>
                <a:cubicBezTo>
                  <a:pt x="45" y="202"/>
                  <a:pt x="45" y="202"/>
                  <a:pt x="45" y="202"/>
                </a:cubicBezTo>
                <a:cubicBezTo>
                  <a:pt x="57" y="202"/>
                  <a:pt x="68" y="198"/>
                  <a:pt x="77" y="189"/>
                </a:cubicBezTo>
                <a:cubicBezTo>
                  <a:pt x="85" y="180"/>
                  <a:pt x="90" y="170"/>
                  <a:pt x="90" y="157"/>
                </a:cubicBezTo>
                <a:cubicBezTo>
                  <a:pt x="90" y="152"/>
                  <a:pt x="90" y="152"/>
                  <a:pt x="90" y="152"/>
                </a:cubicBezTo>
                <a:cubicBezTo>
                  <a:pt x="90" y="147"/>
                  <a:pt x="88" y="143"/>
                  <a:pt x="85" y="140"/>
                </a:cubicBezTo>
                <a:cubicBezTo>
                  <a:pt x="82" y="136"/>
                  <a:pt x="78" y="135"/>
                  <a:pt x="73" y="135"/>
                </a:cubicBezTo>
                <a:cubicBezTo>
                  <a:pt x="34" y="135"/>
                  <a:pt x="34" y="135"/>
                  <a:pt x="34" y="135"/>
                </a:cubicBezTo>
                <a:cubicBezTo>
                  <a:pt x="24" y="135"/>
                  <a:pt x="16" y="131"/>
                  <a:pt x="10" y="125"/>
                </a:cubicBezTo>
                <a:cubicBezTo>
                  <a:pt x="3" y="118"/>
                  <a:pt x="0" y="110"/>
                  <a:pt x="0" y="101"/>
                </a:cubicBezTo>
                <a:cubicBezTo>
                  <a:pt x="0" y="34"/>
                  <a:pt x="0" y="34"/>
                  <a:pt x="0" y="34"/>
                </a:cubicBezTo>
                <a:cubicBezTo>
                  <a:pt x="0" y="24"/>
                  <a:pt x="3" y="16"/>
                  <a:pt x="10" y="10"/>
                </a:cubicBezTo>
                <a:cubicBezTo>
                  <a:pt x="16" y="3"/>
                  <a:pt x="24" y="0"/>
                  <a:pt x="34" y="0"/>
                </a:cubicBezTo>
                <a:cubicBezTo>
                  <a:pt x="101" y="0"/>
                  <a:pt x="101" y="0"/>
                  <a:pt x="101" y="0"/>
                </a:cubicBezTo>
                <a:cubicBezTo>
                  <a:pt x="110" y="0"/>
                  <a:pt x="118" y="3"/>
                  <a:pt x="125" y="10"/>
                </a:cubicBezTo>
                <a:cubicBezTo>
                  <a:pt x="131" y="16"/>
                  <a:pt x="135" y="24"/>
                  <a:pt x="135" y="34"/>
                </a:cubicBezTo>
                <a:close/>
                <a:moveTo>
                  <a:pt x="292" y="34"/>
                </a:moveTo>
                <a:cubicBezTo>
                  <a:pt x="292" y="157"/>
                  <a:pt x="292" y="157"/>
                  <a:pt x="292" y="157"/>
                </a:cubicBezTo>
                <a:cubicBezTo>
                  <a:pt x="292" y="169"/>
                  <a:pt x="290" y="181"/>
                  <a:pt x="285" y="192"/>
                </a:cubicBezTo>
                <a:cubicBezTo>
                  <a:pt x="280" y="203"/>
                  <a:pt x="274" y="213"/>
                  <a:pt x="266" y="221"/>
                </a:cubicBezTo>
                <a:cubicBezTo>
                  <a:pt x="258" y="229"/>
                  <a:pt x="248" y="235"/>
                  <a:pt x="237" y="240"/>
                </a:cubicBezTo>
                <a:cubicBezTo>
                  <a:pt x="226" y="245"/>
                  <a:pt x="214" y="247"/>
                  <a:pt x="202" y="247"/>
                </a:cubicBezTo>
                <a:cubicBezTo>
                  <a:pt x="191" y="247"/>
                  <a:pt x="191" y="247"/>
                  <a:pt x="191" y="247"/>
                </a:cubicBezTo>
                <a:cubicBezTo>
                  <a:pt x="188" y="247"/>
                  <a:pt x="185" y="246"/>
                  <a:pt x="183" y="244"/>
                </a:cubicBezTo>
                <a:cubicBezTo>
                  <a:pt x="181" y="242"/>
                  <a:pt x="180" y="239"/>
                  <a:pt x="180" y="236"/>
                </a:cubicBezTo>
                <a:cubicBezTo>
                  <a:pt x="180" y="213"/>
                  <a:pt x="180" y="213"/>
                  <a:pt x="180" y="213"/>
                </a:cubicBezTo>
                <a:cubicBezTo>
                  <a:pt x="180" y="210"/>
                  <a:pt x="181" y="208"/>
                  <a:pt x="183" y="205"/>
                </a:cubicBezTo>
                <a:cubicBezTo>
                  <a:pt x="185" y="203"/>
                  <a:pt x="188" y="202"/>
                  <a:pt x="191" y="202"/>
                </a:cubicBezTo>
                <a:cubicBezTo>
                  <a:pt x="202" y="202"/>
                  <a:pt x="202" y="202"/>
                  <a:pt x="202" y="202"/>
                </a:cubicBezTo>
                <a:cubicBezTo>
                  <a:pt x="215" y="202"/>
                  <a:pt x="225" y="198"/>
                  <a:pt x="234" y="189"/>
                </a:cubicBezTo>
                <a:cubicBezTo>
                  <a:pt x="243" y="180"/>
                  <a:pt x="247" y="170"/>
                  <a:pt x="247" y="157"/>
                </a:cubicBezTo>
                <a:cubicBezTo>
                  <a:pt x="247" y="152"/>
                  <a:pt x="247" y="152"/>
                  <a:pt x="247" y="152"/>
                </a:cubicBezTo>
                <a:cubicBezTo>
                  <a:pt x="247" y="147"/>
                  <a:pt x="245" y="143"/>
                  <a:pt x="242" y="140"/>
                </a:cubicBezTo>
                <a:cubicBezTo>
                  <a:pt x="239" y="136"/>
                  <a:pt x="235" y="135"/>
                  <a:pt x="230" y="135"/>
                </a:cubicBezTo>
                <a:cubicBezTo>
                  <a:pt x="191" y="135"/>
                  <a:pt x="191" y="135"/>
                  <a:pt x="191" y="135"/>
                </a:cubicBezTo>
                <a:cubicBezTo>
                  <a:pt x="182" y="135"/>
                  <a:pt x="174" y="131"/>
                  <a:pt x="167" y="125"/>
                </a:cubicBezTo>
                <a:cubicBezTo>
                  <a:pt x="160" y="118"/>
                  <a:pt x="157" y="110"/>
                  <a:pt x="157" y="101"/>
                </a:cubicBezTo>
                <a:cubicBezTo>
                  <a:pt x="157" y="34"/>
                  <a:pt x="157" y="34"/>
                  <a:pt x="157" y="34"/>
                </a:cubicBezTo>
                <a:cubicBezTo>
                  <a:pt x="157" y="24"/>
                  <a:pt x="160" y="16"/>
                  <a:pt x="167" y="10"/>
                </a:cubicBezTo>
                <a:cubicBezTo>
                  <a:pt x="174" y="3"/>
                  <a:pt x="182" y="0"/>
                  <a:pt x="191" y="0"/>
                </a:cubicBezTo>
                <a:cubicBezTo>
                  <a:pt x="258" y="0"/>
                  <a:pt x="258" y="0"/>
                  <a:pt x="258" y="0"/>
                </a:cubicBezTo>
                <a:cubicBezTo>
                  <a:pt x="268" y="0"/>
                  <a:pt x="276" y="3"/>
                  <a:pt x="282" y="10"/>
                </a:cubicBezTo>
                <a:cubicBezTo>
                  <a:pt x="289" y="16"/>
                  <a:pt x="292" y="24"/>
                  <a:pt x="292" y="34"/>
                </a:cubicBezTo>
                <a:close/>
              </a:path>
            </a:pathLst>
          </a:custGeom>
          <a:solidFill>
            <a:srgbClr val="669900">
              <a:alpha val="95000"/>
            </a:srgbClr>
          </a:solidFill>
          <a:ln>
            <a:noFill/>
          </a:ln>
          <a:extLst/>
        </p:spPr>
        <p:txBody>
          <a:bodyPr vert="horz" wrap="square" lIns="68580" tIns="34290" rIns="68580" bIns="34290" numCol="1" anchor="t" anchorCtr="0" compatLnSpc="1">
            <a:prstTxWarp prst="textNoShape">
              <a:avLst/>
            </a:prstTxWarp>
          </a:bodyPr>
          <a:lstStyle/>
          <a:p>
            <a:endParaRPr lang="uk-UA" sz="1350"/>
          </a:p>
        </p:txBody>
      </p:sp>
    </p:spTree>
    <p:extLst>
      <p:ext uri="{BB962C8B-B14F-4D97-AF65-F5344CB8AC3E}">
        <p14:creationId xmlns:p14="http://schemas.microsoft.com/office/powerpoint/2010/main" val="34264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3065"/>
            <a:ext cx="8229600" cy="1143000"/>
          </a:xfrm>
        </p:spPr>
        <p:txBody>
          <a:bodyPr>
            <a:normAutofit fontScale="90000"/>
          </a:bodyPr>
          <a:lstStyle/>
          <a:p>
            <a:pPr>
              <a:lnSpc>
                <a:spcPct val="80000"/>
              </a:lnSpc>
            </a:pPr>
            <a:r>
              <a:rPr lang="en-US" dirty="0"/>
              <a:t>Digital Health Adoption:  </a:t>
            </a:r>
            <a:br>
              <a:rPr lang="en-US" dirty="0"/>
            </a:br>
            <a:r>
              <a:rPr lang="en-US" i="1" dirty="0">
                <a:solidFill>
                  <a:srgbClr val="AFBD36"/>
                </a:solidFill>
              </a:rPr>
              <a:t>A Tipping Point</a:t>
            </a:r>
          </a:p>
        </p:txBody>
      </p:sp>
      <p:sp>
        <p:nvSpPr>
          <p:cNvPr id="3" name="Content Placeholder 2"/>
          <p:cNvSpPr>
            <a:spLocks noGrp="1"/>
          </p:cNvSpPr>
          <p:nvPr>
            <p:ph idx="1"/>
          </p:nvPr>
        </p:nvSpPr>
        <p:spPr>
          <a:xfrm>
            <a:off x="33456" y="2317592"/>
            <a:ext cx="8382000" cy="533400"/>
          </a:xfrm>
        </p:spPr>
        <p:txBody>
          <a:bodyPr/>
          <a:lstStyle/>
          <a:p>
            <a:pPr marL="0" indent="0">
              <a:buNone/>
            </a:pPr>
            <a:r>
              <a:rPr lang="en-US" dirty="0">
                <a:solidFill>
                  <a:srgbClr val="4F8D97"/>
                </a:solidFill>
              </a:rPr>
              <a:t>In 2016, consumers adopted digital health tools at a record rate. </a:t>
            </a:r>
          </a:p>
        </p:txBody>
      </p:sp>
      <p:sp>
        <p:nvSpPr>
          <p:cNvPr id="2" name="Slide Number Placeholder 1"/>
          <p:cNvSpPr>
            <a:spLocks noGrp="1"/>
          </p:cNvSpPr>
          <p:nvPr>
            <p:ph type="sldNum" sz="quarter" idx="12"/>
          </p:nvPr>
        </p:nvSpPr>
        <p:spPr/>
        <p:txBody>
          <a:bodyPr/>
          <a:lstStyle/>
          <a:p>
            <a:fld id="{A2A8A0B3-5931-4BA1-B706-7DA0E0A695A4}" type="slidenum">
              <a:rPr lang="en-US" smtClean="0"/>
              <a:pPr/>
              <a:t>5</a:t>
            </a:fld>
            <a:endParaRPr lang="en-US" dirty="0"/>
          </a:p>
        </p:txBody>
      </p:sp>
      <p:pic>
        <p:nvPicPr>
          <p:cNvPr id="5"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55549" y="2936486"/>
            <a:ext cx="6327228" cy="3276600"/>
          </a:xfrm>
          <a:prstGeom prst="rect">
            <a:avLst/>
          </a:prstGeom>
          <a:ln>
            <a:solidFill>
              <a:srgbClr val="669900"/>
            </a:solidFill>
          </a:ln>
        </p:spPr>
      </p:pic>
      <p:sp>
        <p:nvSpPr>
          <p:cNvPr id="6" name="Content Placeholder 2"/>
          <p:cNvSpPr txBox="1">
            <a:spLocks/>
          </p:cNvSpPr>
          <p:nvPr/>
        </p:nvSpPr>
        <p:spPr bwMode="auto">
          <a:xfrm>
            <a:off x="6869345" y="1391108"/>
            <a:ext cx="227465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030A0"/>
              </a:buClr>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8D9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776"/>
              </a:spcBef>
            </a:pPr>
            <a:r>
              <a:rPr lang="en-US" sz="2000" b="0" dirty="0"/>
              <a:t>46% are now considered active digital health adopters, having used three or more categories of digital health tools.</a:t>
            </a:r>
          </a:p>
          <a:p>
            <a:pPr>
              <a:spcBef>
                <a:spcPts val="1776"/>
              </a:spcBef>
            </a:pPr>
            <a:r>
              <a:rPr lang="en-US" sz="2000" b="0" dirty="0"/>
              <a:t>Only 12% of Americans are non-adopters.</a:t>
            </a:r>
            <a:endParaRPr lang="en-US" dirty="0"/>
          </a:p>
        </p:txBody>
      </p:sp>
    </p:spTree>
    <p:extLst>
      <p:ext uri="{BB962C8B-B14F-4D97-AF65-F5344CB8AC3E}">
        <p14:creationId xmlns:p14="http://schemas.microsoft.com/office/powerpoint/2010/main" val="27456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8C2D30-0A0A-4488-89BE-FBF8C97A252B}"/>
              </a:ext>
            </a:extLst>
          </p:cNvPr>
          <p:cNvSpPr>
            <a:spLocks noGrp="1"/>
          </p:cNvSpPr>
          <p:nvPr>
            <p:ph type="title"/>
          </p:nvPr>
        </p:nvSpPr>
        <p:spPr>
          <a:xfrm>
            <a:off x="628650" y="1034525"/>
            <a:ext cx="7886700" cy="1325563"/>
          </a:xfrm>
        </p:spPr>
        <p:txBody>
          <a:bodyPr anchor="b"/>
          <a:lstStyle/>
          <a:p>
            <a:pPr>
              <a:lnSpc>
                <a:spcPct val="80000"/>
              </a:lnSpc>
            </a:pPr>
            <a:r>
              <a:rPr lang="en-US" dirty="0"/>
              <a:t>The Practice of Marketing is </a:t>
            </a:r>
            <a:br>
              <a:rPr lang="en-US" dirty="0"/>
            </a:br>
            <a:r>
              <a:rPr lang="en-US" dirty="0"/>
              <a:t>Forever Changed </a:t>
            </a:r>
          </a:p>
        </p:txBody>
      </p:sp>
      <p:sp>
        <p:nvSpPr>
          <p:cNvPr id="16387" name="Content Placeholder 2"/>
          <p:cNvSpPr>
            <a:spLocks noGrp="1"/>
          </p:cNvSpPr>
          <p:nvPr>
            <p:ph idx="1"/>
          </p:nvPr>
        </p:nvSpPr>
        <p:spPr>
          <a:xfrm>
            <a:off x="628650" y="2516999"/>
            <a:ext cx="7886700" cy="4351338"/>
          </a:xfrm>
        </p:spPr>
        <p:txBody>
          <a:bodyPr>
            <a:normAutofit/>
          </a:bodyPr>
          <a:lstStyle/>
          <a:p>
            <a:pPr>
              <a:spcBef>
                <a:spcPts val="1776"/>
              </a:spcBef>
            </a:pPr>
            <a:r>
              <a:rPr lang="en-US" altLang="en-US" sz="2400" b="0" dirty="0"/>
              <a:t>Dramatic change is revolutionizing healthcare marketing – and much of that change is interconnected.</a:t>
            </a:r>
            <a:br>
              <a:rPr lang="en-US" altLang="en-US" sz="2400" b="0" dirty="0"/>
            </a:br>
            <a:r>
              <a:rPr lang="en-US" altLang="en-US" sz="2400" b="0" dirty="0"/>
              <a:t>Every marketer – at every level – needs to become digitally savvy and data intelligent.</a:t>
            </a:r>
          </a:p>
          <a:p>
            <a:pPr>
              <a:spcBef>
                <a:spcPts val="1776"/>
              </a:spcBef>
            </a:pPr>
            <a:r>
              <a:rPr lang="en-US" altLang="en-US" sz="2400" b="0" dirty="0"/>
              <a:t>Today’s contemporary marketing department demands staff with new skillsets, fresh thinking, different priorities and new approaches to organizational structure.</a:t>
            </a:r>
          </a:p>
          <a:p>
            <a:pPr>
              <a:spcBef>
                <a:spcPts val="1776"/>
              </a:spcBef>
            </a:pPr>
            <a:r>
              <a:rPr lang="en-US" altLang="en-US" sz="2400" b="0" dirty="0"/>
              <a:t>Time to begin walking away from the siloes of “traditional” and “digital” marketing and realize it is all just MARKETING.</a:t>
            </a:r>
          </a:p>
        </p:txBody>
      </p:sp>
      <p:sp>
        <p:nvSpPr>
          <p:cNvPr id="4" name="Slide Number Placeholder 3"/>
          <p:cNvSpPr>
            <a:spLocks noGrp="1"/>
          </p:cNvSpPr>
          <p:nvPr>
            <p:ph type="sldNum" sz="quarter" idx="12"/>
          </p:nvPr>
        </p:nvSpPr>
        <p:spPr/>
        <p:txBody>
          <a:bodyPr/>
          <a:lstStyle/>
          <a:p>
            <a:pPr>
              <a:defRPr/>
            </a:pPr>
            <a:fld id="{253E96ED-E837-4122-A203-69252ACE276D}" type="slidenum">
              <a:rPr lang="en-US" altLang="en-US" smtClean="0"/>
              <a:pPr>
                <a:defRPr/>
              </a:pPr>
              <a:t>50</a:t>
            </a:fld>
            <a:endParaRPr lang="en-US" altLang="en-US" dirty="0"/>
          </a:p>
        </p:txBody>
      </p:sp>
    </p:spTree>
    <p:extLst>
      <p:ext uri="{BB962C8B-B14F-4D97-AF65-F5344CB8AC3E}">
        <p14:creationId xmlns:p14="http://schemas.microsoft.com/office/powerpoint/2010/main" val="259798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87" y="919972"/>
            <a:ext cx="8534400" cy="1143000"/>
          </a:xfrm>
        </p:spPr>
        <p:txBody>
          <a:bodyPr>
            <a:noAutofit/>
          </a:bodyPr>
          <a:lstStyle/>
          <a:p>
            <a:pPr>
              <a:lnSpc>
                <a:spcPct val="90000"/>
              </a:lnSpc>
              <a:defRPr/>
            </a:pPr>
            <a:r>
              <a:rPr lang="en-US" dirty="0">
                <a:ea typeface="ＭＳ Ｐゴシック" charset="0"/>
                <a:cs typeface="Arial"/>
              </a:rPr>
              <a:t>Cultural &amp; Structural Issues Pose the Biggest Challenges for Marketers</a:t>
            </a:r>
            <a:endParaRPr lang="en-US" sz="3200" dirty="0">
              <a:ea typeface="ＭＳ Ｐゴシック" charset="0"/>
              <a:cs typeface="Arial"/>
            </a:endParaRPr>
          </a:p>
        </p:txBody>
      </p:sp>
      <p:sp>
        <p:nvSpPr>
          <p:cNvPr id="3" name="Content Placeholder 2"/>
          <p:cNvSpPr>
            <a:spLocks noGrp="1"/>
          </p:cNvSpPr>
          <p:nvPr>
            <p:ph idx="1"/>
          </p:nvPr>
        </p:nvSpPr>
        <p:spPr>
          <a:xfrm>
            <a:off x="457200" y="2291572"/>
            <a:ext cx="8610600" cy="4525963"/>
          </a:xfrm>
        </p:spPr>
        <p:txBody>
          <a:bodyPr>
            <a:normAutofit/>
          </a:bodyPr>
          <a:lstStyle/>
          <a:p>
            <a:pPr marL="233363" indent="-233363">
              <a:spcBef>
                <a:spcPts val="1800"/>
              </a:spcBef>
              <a:buFont typeface="Arial"/>
              <a:buChar char="•"/>
              <a:defRPr/>
            </a:pPr>
            <a:r>
              <a:rPr lang="en-US" sz="2400" b="0" dirty="0"/>
              <a:t>Healthcare’s prevailing beliefs about marketing as “promotions”</a:t>
            </a:r>
          </a:p>
          <a:p>
            <a:pPr marL="233363" indent="-233363">
              <a:spcBef>
                <a:spcPts val="1800"/>
              </a:spcBef>
              <a:buFont typeface="Arial"/>
              <a:buChar char="•"/>
              <a:defRPr/>
            </a:pPr>
            <a:r>
              <a:rPr lang="en-US" sz="2400" b="0" dirty="0"/>
              <a:t>Inflexible business processes and customer interface systems</a:t>
            </a:r>
          </a:p>
          <a:p>
            <a:pPr marL="233363" indent="-233363">
              <a:spcBef>
                <a:spcPts val="1800"/>
              </a:spcBef>
              <a:buFont typeface="Arial"/>
              <a:buChar char="•"/>
              <a:defRPr/>
            </a:pPr>
            <a:r>
              <a:rPr lang="en-US" sz="2400" b="0" dirty="0"/>
              <a:t>Habitual priorities vs. new patterns of thought and action</a:t>
            </a:r>
          </a:p>
          <a:p>
            <a:pPr marL="233363" indent="-233363">
              <a:spcBef>
                <a:spcPts val="1800"/>
              </a:spcBef>
              <a:buFont typeface="Arial"/>
              <a:buChar char="•"/>
              <a:defRPr/>
            </a:pPr>
            <a:r>
              <a:rPr lang="en-US" sz="2400" b="0" dirty="0"/>
              <a:t>Lack of data and analytics to inform marketing strategy</a:t>
            </a:r>
          </a:p>
          <a:p>
            <a:pPr marL="233363" indent="-233363">
              <a:spcBef>
                <a:spcPts val="1800"/>
              </a:spcBef>
              <a:buFont typeface="Arial"/>
              <a:buChar char="•"/>
              <a:defRPr/>
            </a:pPr>
            <a:r>
              <a:rPr lang="en-US" sz="2400" b="0" dirty="0"/>
              <a:t>Organizational structure, capabilities, skills and resources</a:t>
            </a:r>
          </a:p>
          <a:p>
            <a:pPr marL="233363" indent="-233363">
              <a:spcBef>
                <a:spcPts val="1800"/>
              </a:spcBef>
              <a:buFont typeface="Arial"/>
              <a:buChar char="•"/>
              <a:defRPr/>
            </a:pPr>
            <a:r>
              <a:rPr lang="en-US" sz="2400" b="0" dirty="0"/>
              <a:t>Difficulty finding and keeping talent</a:t>
            </a:r>
          </a:p>
          <a:p>
            <a:endParaRPr lang="en-US" sz="2400" b="0" dirty="0"/>
          </a:p>
        </p:txBody>
      </p:sp>
      <p:sp>
        <p:nvSpPr>
          <p:cNvPr id="31747"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a:lstStyle/>
          <a:p>
            <a:fld id="{A290B65E-D6C2-43A6-BEC8-BF08DC6AE4BB}" type="slidenum">
              <a:rPr lang="en-US" smtClean="0"/>
              <a:pPr/>
              <a:t>51</a:t>
            </a:fld>
            <a:endParaRPr lang="en-US" sz="2800" dirty="0"/>
          </a:p>
        </p:txBody>
      </p:sp>
    </p:spTree>
    <p:extLst>
      <p:ext uri="{BB962C8B-B14F-4D97-AF65-F5344CB8AC3E}">
        <p14:creationId xmlns:p14="http://schemas.microsoft.com/office/powerpoint/2010/main" val="419312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19645" y="473925"/>
            <a:ext cx="8224679" cy="1048383"/>
          </a:xfrm>
        </p:spPr>
        <p:txBody>
          <a:bodyPr anchor="b">
            <a:noAutofit/>
          </a:bodyPr>
          <a:lstStyle/>
          <a:p>
            <a:pPr>
              <a:lnSpc>
                <a:spcPct val="90000"/>
              </a:lnSpc>
            </a:pPr>
            <a:r>
              <a:rPr lang="en-US" dirty="0">
                <a:cs typeface="Arial"/>
              </a:rPr>
              <a:t>New Areas of Expertise</a:t>
            </a:r>
          </a:p>
        </p:txBody>
      </p:sp>
      <p:sp>
        <p:nvSpPr>
          <p:cNvPr id="31747" name="Slide Number Placeholder 3"/>
          <p:cNvSpPr>
            <a:spLocks noGrp="1"/>
          </p:cNvSpPr>
          <p:nvPr>
            <p:ph type="sldNum" sz="quarter" idx="10"/>
          </p:nvPr>
        </p:nvSpPr>
        <p:spPr/>
        <p:txBody>
          <a:bodyPr/>
          <a:lstStyle/>
          <a:p>
            <a:fld id="{A290B65E-D6C2-43A6-BEC8-BF08DC6AE4BB}" type="slidenum">
              <a:rPr lang="en-US" sz="1200" smtClean="0">
                <a:solidFill>
                  <a:srgbClr val="7030A0"/>
                </a:solidFill>
              </a:rPr>
              <a:pPr/>
              <a:t>52</a:t>
            </a:fld>
            <a:endParaRPr lang="en-US" dirty="0">
              <a:solidFill>
                <a:srgbClr val="7030A0"/>
              </a:solidFill>
            </a:endParaRPr>
          </a:p>
        </p:txBody>
      </p:sp>
      <p:sp>
        <p:nvSpPr>
          <p:cNvPr id="8" name="Right Arrow 7"/>
          <p:cNvSpPr/>
          <p:nvPr/>
        </p:nvSpPr>
        <p:spPr>
          <a:xfrm>
            <a:off x="381002" y="1447800"/>
            <a:ext cx="4114798" cy="1295400"/>
          </a:xfrm>
          <a:prstGeom prst="rightArrow">
            <a:avLst/>
          </a:prstGeom>
          <a:solidFill>
            <a:srgbClr val="AFBD3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cs typeface="Arial"/>
              </a:rPr>
              <a:t>Today’s Marketing </a:t>
            </a:r>
          </a:p>
          <a:p>
            <a:pPr algn="ctr"/>
            <a:r>
              <a:rPr lang="en-US" sz="2000" b="1" dirty="0">
                <a:cs typeface="Arial"/>
              </a:rPr>
              <a:t>Department Functions</a:t>
            </a:r>
            <a:endParaRPr lang="en-US" sz="1600" b="1" dirty="0">
              <a:cs typeface="Arial"/>
            </a:endParaRPr>
          </a:p>
        </p:txBody>
      </p:sp>
      <p:sp>
        <p:nvSpPr>
          <p:cNvPr id="9" name="Rectangle 8"/>
          <p:cNvSpPr/>
          <p:nvPr/>
        </p:nvSpPr>
        <p:spPr>
          <a:xfrm>
            <a:off x="4572000" y="1676400"/>
            <a:ext cx="4096124" cy="736012"/>
          </a:xfrm>
          <a:prstGeom prst="rect">
            <a:avLst/>
          </a:prstGeom>
          <a:solidFill>
            <a:srgbClr val="4F8D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cs typeface="Arial"/>
              </a:rPr>
              <a:t>Tomorrow’s Marketing Operations </a:t>
            </a:r>
          </a:p>
          <a:p>
            <a:pPr algn="ctr"/>
            <a:r>
              <a:rPr lang="en-US" sz="2000" b="1" dirty="0">
                <a:cs typeface="Arial"/>
              </a:rPr>
              <a:t>Competencies &amp; Expertise</a:t>
            </a:r>
          </a:p>
        </p:txBody>
      </p:sp>
      <p:sp>
        <p:nvSpPr>
          <p:cNvPr id="12" name="TextBox 11"/>
          <p:cNvSpPr txBox="1"/>
          <p:nvPr/>
        </p:nvSpPr>
        <p:spPr>
          <a:xfrm>
            <a:off x="487983" y="2540437"/>
            <a:ext cx="2826415" cy="3631763"/>
          </a:xfrm>
          <a:prstGeom prst="rect">
            <a:avLst/>
          </a:prstGeom>
          <a:noFill/>
        </p:spPr>
        <p:txBody>
          <a:bodyPr wrap="none" rtlCol="0">
            <a:spAutoFit/>
          </a:bodyPr>
          <a:lstStyle/>
          <a:p>
            <a:pPr marL="233363" indent="-233363">
              <a:spcAft>
                <a:spcPts val="1200"/>
              </a:spcAft>
              <a:buClr>
                <a:srgbClr val="7030A0"/>
              </a:buClr>
              <a:buFont typeface="Arial"/>
              <a:buChar char="•"/>
            </a:pPr>
            <a:r>
              <a:rPr lang="en-US" sz="2000" dirty="0"/>
              <a:t>Brand strategists</a:t>
            </a:r>
          </a:p>
          <a:p>
            <a:pPr marL="233363" indent="-233363">
              <a:spcAft>
                <a:spcPts val="1200"/>
              </a:spcAft>
              <a:buClr>
                <a:srgbClr val="7030A0"/>
              </a:buClr>
              <a:buFont typeface="Arial"/>
              <a:buChar char="•"/>
            </a:pPr>
            <a:r>
              <a:rPr lang="en-US" sz="2000" dirty="0"/>
              <a:t>Service line marketers</a:t>
            </a:r>
          </a:p>
          <a:p>
            <a:pPr marL="233363" indent="-233363">
              <a:spcAft>
                <a:spcPts val="1200"/>
              </a:spcAft>
              <a:buClr>
                <a:srgbClr val="7030A0"/>
              </a:buClr>
              <a:buFont typeface="Arial"/>
              <a:buChar char="•"/>
            </a:pPr>
            <a:r>
              <a:rPr lang="en-US" sz="2000" dirty="0"/>
              <a:t>Creative services</a:t>
            </a:r>
          </a:p>
          <a:p>
            <a:pPr marL="233363" indent="-233363">
              <a:spcAft>
                <a:spcPts val="1200"/>
              </a:spcAft>
              <a:buClr>
                <a:srgbClr val="7030A0"/>
              </a:buClr>
              <a:buFont typeface="Arial"/>
              <a:buChar char="•"/>
            </a:pPr>
            <a:r>
              <a:rPr lang="en-US" sz="2000" dirty="0"/>
              <a:t>Public relations</a:t>
            </a:r>
          </a:p>
          <a:p>
            <a:pPr marL="233363" indent="-233363">
              <a:spcAft>
                <a:spcPts val="1200"/>
              </a:spcAft>
              <a:buClr>
                <a:srgbClr val="7030A0"/>
              </a:buClr>
              <a:buFont typeface="Arial"/>
              <a:buChar char="•"/>
            </a:pPr>
            <a:r>
              <a:rPr lang="en-US" sz="2000" dirty="0"/>
              <a:t>Referral development</a:t>
            </a:r>
          </a:p>
          <a:p>
            <a:pPr marL="233363" indent="-233363">
              <a:spcAft>
                <a:spcPts val="1200"/>
              </a:spcAft>
              <a:buClr>
                <a:srgbClr val="7030A0"/>
              </a:buClr>
              <a:buFont typeface="Arial"/>
              <a:buChar char="•"/>
            </a:pPr>
            <a:r>
              <a:rPr lang="en-US" sz="2000" dirty="0"/>
              <a:t>Web &amp; social media</a:t>
            </a:r>
          </a:p>
          <a:p>
            <a:pPr marL="233363" indent="-233363">
              <a:spcAft>
                <a:spcPts val="1200"/>
              </a:spcAft>
              <a:buClr>
                <a:srgbClr val="7030A0"/>
              </a:buClr>
              <a:buFont typeface="Arial"/>
              <a:buChar char="•"/>
            </a:pPr>
            <a:r>
              <a:rPr lang="en-US" sz="2000" dirty="0"/>
              <a:t>Events managers</a:t>
            </a:r>
          </a:p>
          <a:p>
            <a:pPr marL="233363" indent="-233363">
              <a:spcAft>
                <a:spcPts val="1200"/>
              </a:spcAft>
              <a:buClr>
                <a:srgbClr val="7030A0"/>
              </a:buClr>
              <a:buFont typeface="Arial"/>
              <a:buChar char="•"/>
            </a:pPr>
            <a:r>
              <a:rPr lang="en-US" sz="2000" dirty="0"/>
              <a:t>Sales</a:t>
            </a:r>
          </a:p>
        </p:txBody>
      </p:sp>
      <p:sp>
        <p:nvSpPr>
          <p:cNvPr id="16" name="TextBox 15"/>
          <p:cNvSpPr txBox="1"/>
          <p:nvPr/>
        </p:nvSpPr>
        <p:spPr>
          <a:xfrm>
            <a:off x="4785685" y="2570717"/>
            <a:ext cx="2986715" cy="3631763"/>
          </a:xfrm>
          <a:prstGeom prst="rect">
            <a:avLst/>
          </a:prstGeom>
          <a:noFill/>
        </p:spPr>
        <p:txBody>
          <a:bodyPr wrap="none" rtlCol="0">
            <a:spAutoFit/>
          </a:bodyPr>
          <a:lstStyle/>
          <a:p>
            <a:pPr marL="233363" indent="-233363">
              <a:spcAft>
                <a:spcPts val="1200"/>
              </a:spcAft>
              <a:buClr>
                <a:srgbClr val="7030A0"/>
              </a:buClr>
              <a:buFont typeface="Arial"/>
              <a:buChar char="•"/>
            </a:pPr>
            <a:r>
              <a:rPr lang="en-US" sz="2000" b="1" dirty="0"/>
              <a:t>Growth strategists</a:t>
            </a:r>
          </a:p>
          <a:p>
            <a:pPr marL="233363" indent="-233363">
              <a:spcAft>
                <a:spcPts val="1200"/>
              </a:spcAft>
              <a:buClr>
                <a:srgbClr val="7030A0"/>
              </a:buClr>
              <a:buFont typeface="Arial"/>
              <a:buChar char="•"/>
            </a:pPr>
            <a:r>
              <a:rPr lang="en-US" sz="2000" b="1" dirty="0"/>
              <a:t>Data scientists</a:t>
            </a:r>
          </a:p>
          <a:p>
            <a:pPr marL="233363" indent="-233363">
              <a:spcAft>
                <a:spcPts val="1200"/>
              </a:spcAft>
              <a:buClr>
                <a:srgbClr val="7030A0"/>
              </a:buClr>
              <a:buFont typeface="Arial"/>
              <a:buChar char="•"/>
            </a:pPr>
            <a:r>
              <a:rPr lang="en-US" sz="2000" b="1" dirty="0"/>
              <a:t>Experience engineers</a:t>
            </a:r>
          </a:p>
          <a:p>
            <a:pPr marL="233363" indent="-233363">
              <a:spcAft>
                <a:spcPts val="1200"/>
              </a:spcAft>
              <a:buClr>
                <a:srgbClr val="7030A0"/>
              </a:buClr>
              <a:buFont typeface="Arial"/>
              <a:buChar char="•"/>
            </a:pPr>
            <a:r>
              <a:rPr lang="en-US" sz="2000" b="1" dirty="0"/>
              <a:t>Digital strategists</a:t>
            </a:r>
          </a:p>
          <a:p>
            <a:pPr marL="233363" indent="-233363">
              <a:spcAft>
                <a:spcPts val="1200"/>
              </a:spcAft>
              <a:buClr>
                <a:srgbClr val="7030A0"/>
              </a:buClr>
              <a:buFont typeface="Arial"/>
              <a:buChar char="•"/>
            </a:pPr>
            <a:r>
              <a:rPr lang="en-US" sz="2000" b="1" dirty="0"/>
              <a:t>Marketing technologists</a:t>
            </a:r>
          </a:p>
          <a:p>
            <a:pPr marL="233363" indent="-233363">
              <a:spcAft>
                <a:spcPts val="1200"/>
              </a:spcAft>
              <a:buClr>
                <a:srgbClr val="7030A0"/>
              </a:buClr>
              <a:buFont typeface="Arial"/>
              <a:buChar char="•"/>
            </a:pPr>
            <a:r>
              <a:rPr lang="en-US" sz="2000" b="1" dirty="0"/>
              <a:t>Social communicators</a:t>
            </a:r>
          </a:p>
          <a:p>
            <a:pPr marL="233363" indent="-233363">
              <a:spcAft>
                <a:spcPts val="1200"/>
              </a:spcAft>
              <a:buClr>
                <a:srgbClr val="7030A0"/>
              </a:buClr>
              <a:buFont typeface="Arial"/>
              <a:buChar char="•"/>
            </a:pPr>
            <a:r>
              <a:rPr lang="en-US" sz="2000" b="1" dirty="0"/>
              <a:t>Brand journalists</a:t>
            </a:r>
          </a:p>
          <a:p>
            <a:pPr marL="233363" indent="-233363">
              <a:spcAft>
                <a:spcPts val="1200"/>
              </a:spcAft>
              <a:buClr>
                <a:srgbClr val="7030A0"/>
              </a:buClr>
              <a:buFont typeface="Arial"/>
              <a:buChar char="•"/>
            </a:pPr>
            <a:r>
              <a:rPr lang="en-US" sz="2000" b="1" dirty="0"/>
              <a:t>Customer management</a:t>
            </a:r>
          </a:p>
        </p:txBody>
      </p:sp>
    </p:spTree>
    <p:extLst>
      <p:ext uri="{BB962C8B-B14F-4D97-AF65-F5344CB8AC3E}">
        <p14:creationId xmlns:p14="http://schemas.microsoft.com/office/powerpoint/2010/main" val="114825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F7DF8-EF89-F847-A9D5-60DD922B0F04}"/>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47B1B019-5658-B745-8002-CBA51F36E6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051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A8A0B3-5931-4BA1-B706-7DA0E0A695A4}" type="slidenum">
              <a:rPr lang="en-US" smtClean="0"/>
              <a:t>6</a:t>
            </a:fld>
            <a:endParaRPr lang="en-US" dirty="0"/>
          </a:p>
        </p:txBody>
      </p:sp>
      <p:sp>
        <p:nvSpPr>
          <p:cNvPr id="4" name="Title 3"/>
          <p:cNvSpPr>
            <a:spLocks noGrp="1"/>
          </p:cNvSpPr>
          <p:nvPr>
            <p:ph type="title"/>
          </p:nvPr>
        </p:nvSpPr>
        <p:spPr/>
        <p:txBody>
          <a:bodyPr/>
          <a:lstStyle/>
          <a:p>
            <a:r>
              <a:rPr lang="en-US" dirty="0">
                <a:latin typeface="Arial"/>
                <a:cs typeface="Arial"/>
              </a:rPr>
              <a:t>The Arrival of </a:t>
            </a:r>
            <a:r>
              <a:rPr lang="en-US" dirty="0" err="1">
                <a:latin typeface="Arial"/>
                <a:cs typeface="Arial"/>
              </a:rPr>
              <a:t>MarTech</a:t>
            </a:r>
            <a:endParaRPr lang="en-US" dirty="0">
              <a:latin typeface="Arial"/>
              <a:cs typeface="Arial"/>
            </a:endParaRPr>
          </a:p>
        </p:txBody>
      </p:sp>
      <p:sp>
        <p:nvSpPr>
          <p:cNvPr id="7" name="TextBox 6"/>
          <p:cNvSpPr txBox="1"/>
          <p:nvPr/>
        </p:nvSpPr>
        <p:spPr>
          <a:xfrm>
            <a:off x="381000" y="1484614"/>
            <a:ext cx="8458200" cy="1015663"/>
          </a:xfrm>
          <a:prstGeom prst="rect">
            <a:avLst/>
          </a:prstGeom>
          <a:noFill/>
        </p:spPr>
        <p:txBody>
          <a:bodyPr wrap="square" rtlCol="0">
            <a:spAutoFit/>
          </a:bodyPr>
          <a:lstStyle/>
          <a:p>
            <a:pPr>
              <a:buClr>
                <a:srgbClr val="669900"/>
              </a:buClr>
            </a:pPr>
            <a:r>
              <a:rPr lang="en-US" sz="2000" dirty="0" err="1"/>
              <a:t>MarTech</a:t>
            </a:r>
            <a:r>
              <a:rPr lang="en-US" sz="2000" dirty="0"/>
              <a:t> is leveraging technology, software and data to build profitable customer relationships by creating value for customers and capturing value in return.</a:t>
            </a:r>
          </a:p>
        </p:txBody>
      </p:sp>
      <p:sp>
        <p:nvSpPr>
          <p:cNvPr id="8" name="Pentagon 7"/>
          <p:cNvSpPr/>
          <p:nvPr/>
        </p:nvSpPr>
        <p:spPr>
          <a:xfrm>
            <a:off x="703170" y="2721501"/>
            <a:ext cx="2667000" cy="2209800"/>
          </a:xfrm>
          <a:prstGeom prst="homePlate">
            <a:avLst/>
          </a:prstGeom>
          <a:solidFill>
            <a:srgbClr val="FF66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Text Box 19"/>
          <p:cNvSpPr txBox="1">
            <a:spLocks noChangeArrowheads="1"/>
          </p:cNvSpPr>
          <p:nvPr/>
        </p:nvSpPr>
        <p:spPr bwMode="auto">
          <a:xfrm>
            <a:off x="550770" y="2987710"/>
            <a:ext cx="2362200" cy="1677382"/>
          </a:xfrm>
          <a:prstGeom prst="rect">
            <a:avLst/>
          </a:prstGeom>
          <a:noFill/>
          <a:ln w="9525">
            <a:noFill/>
            <a:miter lim="800000"/>
            <a:headEnd/>
            <a:tailEnd/>
          </a:ln>
        </p:spPr>
        <p:txBody>
          <a:bodyPr wrap="square">
            <a:spAutoFit/>
          </a:bodyPr>
          <a:lstStyle/>
          <a:p>
            <a:pPr algn="ctr">
              <a:spcBef>
                <a:spcPts val="1800"/>
              </a:spcBef>
              <a:tabLst>
                <a:tab pos="1252538" algn="l"/>
              </a:tabLst>
              <a:defRPr/>
            </a:pPr>
            <a:r>
              <a:rPr lang="en-US" sz="2800" b="1" dirty="0">
                <a:solidFill>
                  <a:schemeClr val="bg1"/>
                </a:solidFill>
                <a:latin typeface="+mn-lt"/>
                <a:cs typeface="Arial"/>
              </a:rPr>
              <a:t>MARCOM</a:t>
            </a:r>
          </a:p>
          <a:p>
            <a:pPr algn="ctr">
              <a:spcBef>
                <a:spcPts val="1800"/>
              </a:spcBef>
              <a:tabLst>
                <a:tab pos="1252538" algn="l"/>
              </a:tabLst>
              <a:defRPr/>
            </a:pPr>
            <a:r>
              <a:rPr lang="en-US" sz="2000" b="1" dirty="0">
                <a:solidFill>
                  <a:schemeClr val="bg1"/>
                </a:solidFill>
                <a:latin typeface="+mn-lt"/>
                <a:cs typeface="Arial"/>
              </a:rPr>
              <a:t>Promoting and selling goods and services.</a:t>
            </a:r>
            <a:endParaRPr lang="en-US" b="1" dirty="0">
              <a:solidFill>
                <a:schemeClr val="bg1"/>
              </a:solidFill>
              <a:latin typeface="+mn-lt"/>
              <a:cs typeface="Arial"/>
            </a:endParaRPr>
          </a:p>
        </p:txBody>
      </p:sp>
      <p:sp>
        <p:nvSpPr>
          <p:cNvPr id="3" name="TextBox 2"/>
          <p:cNvSpPr txBox="1"/>
          <p:nvPr/>
        </p:nvSpPr>
        <p:spPr>
          <a:xfrm>
            <a:off x="4495800" y="2743200"/>
            <a:ext cx="2954430" cy="646331"/>
          </a:xfrm>
          <a:prstGeom prst="rect">
            <a:avLst/>
          </a:prstGeom>
          <a:noFill/>
        </p:spPr>
        <p:txBody>
          <a:bodyPr wrap="none" rtlCol="0">
            <a:spAutoFit/>
          </a:bodyPr>
          <a:lstStyle/>
          <a:p>
            <a:r>
              <a:rPr lang="en-US" sz="3600" b="1" spc="600" dirty="0">
                <a:solidFill>
                  <a:schemeClr val="accent4"/>
                </a:solidFill>
                <a:latin typeface="Arial"/>
                <a:cs typeface="Arial"/>
              </a:rPr>
              <a:t>MAR</a:t>
            </a:r>
            <a:r>
              <a:rPr lang="en-US" sz="3600" b="1" spc="600" dirty="0">
                <a:solidFill>
                  <a:schemeClr val="accent6"/>
                </a:solidFill>
                <a:latin typeface="Arial"/>
                <a:cs typeface="Arial"/>
              </a:rPr>
              <a:t>TECH</a:t>
            </a:r>
          </a:p>
        </p:txBody>
      </p:sp>
      <p:cxnSp>
        <p:nvCxnSpPr>
          <p:cNvPr id="11" name="Straight Arrow Connector 10"/>
          <p:cNvCxnSpPr/>
          <p:nvPr/>
        </p:nvCxnSpPr>
        <p:spPr>
          <a:xfrm flipH="1">
            <a:off x="4572000" y="3352800"/>
            <a:ext cx="533400" cy="838200"/>
          </a:xfrm>
          <a:prstGeom prst="straightConnector1">
            <a:avLst/>
          </a:prstGeom>
          <a:ln w="7620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05600" y="3352800"/>
            <a:ext cx="457200" cy="838200"/>
          </a:xfrm>
          <a:prstGeom prst="straightConnector1">
            <a:avLst/>
          </a:prstGeom>
          <a:ln w="76200" cmpd="sng">
            <a:solidFill>
              <a:srgbClr val="A6A6A6"/>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57600" y="4343400"/>
            <a:ext cx="2028595" cy="523220"/>
          </a:xfrm>
          <a:prstGeom prst="rect">
            <a:avLst/>
          </a:prstGeom>
          <a:noFill/>
        </p:spPr>
        <p:txBody>
          <a:bodyPr wrap="none" rtlCol="0">
            <a:spAutoFit/>
          </a:bodyPr>
          <a:lstStyle/>
          <a:p>
            <a:r>
              <a:rPr lang="en-US" sz="2800" b="1" dirty="0">
                <a:solidFill>
                  <a:schemeClr val="accent4"/>
                </a:solidFill>
              </a:rPr>
              <a:t>MARKETING</a:t>
            </a:r>
          </a:p>
        </p:txBody>
      </p:sp>
      <p:sp>
        <p:nvSpPr>
          <p:cNvPr id="17" name="TextBox 16"/>
          <p:cNvSpPr txBox="1"/>
          <p:nvPr/>
        </p:nvSpPr>
        <p:spPr>
          <a:xfrm>
            <a:off x="6132666" y="4343400"/>
            <a:ext cx="2249334" cy="523220"/>
          </a:xfrm>
          <a:prstGeom prst="rect">
            <a:avLst/>
          </a:prstGeom>
          <a:noFill/>
        </p:spPr>
        <p:txBody>
          <a:bodyPr wrap="none" rtlCol="0">
            <a:spAutoFit/>
          </a:bodyPr>
          <a:lstStyle/>
          <a:p>
            <a:r>
              <a:rPr lang="en-US" sz="2800" b="1" dirty="0">
                <a:solidFill>
                  <a:schemeClr val="accent6"/>
                </a:solidFill>
              </a:rPr>
              <a:t>TECHNOLOGY</a:t>
            </a:r>
          </a:p>
        </p:txBody>
      </p:sp>
      <p:sp>
        <p:nvSpPr>
          <p:cNvPr id="18" name="TextBox 17"/>
          <p:cNvSpPr txBox="1"/>
          <p:nvPr/>
        </p:nvSpPr>
        <p:spPr>
          <a:xfrm>
            <a:off x="762000" y="5181600"/>
            <a:ext cx="7772400" cy="707886"/>
          </a:xfrm>
          <a:prstGeom prst="rect">
            <a:avLst/>
          </a:prstGeom>
          <a:solidFill>
            <a:schemeClr val="accent4">
              <a:alpha val="34000"/>
            </a:schemeClr>
          </a:solidFill>
          <a:ln>
            <a:noFill/>
          </a:ln>
        </p:spPr>
        <p:txBody>
          <a:bodyPr wrap="square" rtlCol="0">
            <a:spAutoFit/>
          </a:bodyPr>
          <a:lstStyle/>
          <a:p>
            <a:pPr algn="ctr"/>
            <a:r>
              <a:rPr lang="en-US" sz="2000" dirty="0"/>
              <a:t>So virtually anything involved with web applications and/or digital marketing is MarTech, since both are technologically-based.</a:t>
            </a:r>
            <a:endParaRPr lang="en-US" sz="2400" dirty="0"/>
          </a:p>
        </p:txBody>
      </p:sp>
      <p:sp>
        <p:nvSpPr>
          <p:cNvPr id="5" name="TextBox 4">
            <a:extLst>
              <a:ext uri="{FF2B5EF4-FFF2-40B4-BE49-F238E27FC236}">
                <a16:creationId xmlns:a16="http://schemas.microsoft.com/office/drawing/2014/main" id="{B876D3CA-CFF7-4A98-B00C-E50EC031C862}"/>
              </a:ext>
            </a:extLst>
          </p:cNvPr>
          <p:cNvSpPr txBox="1"/>
          <p:nvPr/>
        </p:nvSpPr>
        <p:spPr>
          <a:xfrm>
            <a:off x="3429000" y="2667000"/>
            <a:ext cx="5105400" cy="2362200"/>
          </a:xfrm>
          <a:prstGeom prst="rect">
            <a:avLst/>
          </a:prstGeom>
          <a:noFill/>
          <a:ln>
            <a:solidFill>
              <a:srgbClr val="362D66"/>
            </a:solidFill>
          </a:ln>
        </p:spPr>
        <p:txBody>
          <a:bodyPr wrap="square" rtlCol="0">
            <a:spAutoFit/>
          </a:bodyPr>
          <a:lstStyle/>
          <a:p>
            <a:endParaRPr lang="en-US" dirty="0"/>
          </a:p>
        </p:txBody>
      </p:sp>
    </p:spTree>
    <p:extLst>
      <p:ext uri="{BB962C8B-B14F-4D97-AF65-F5344CB8AC3E}">
        <p14:creationId xmlns:p14="http://schemas.microsoft.com/office/powerpoint/2010/main" val="28713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57200" y="6356350"/>
            <a:ext cx="2133600" cy="365125"/>
          </a:xfrm>
        </p:spPr>
        <p:txBody>
          <a:bodyPr/>
          <a:lstStyle/>
          <a:p>
            <a:fld id="{A2A8A0B3-5931-4BA1-B706-7DA0E0A695A4}" type="slidenum">
              <a:rPr lang="en-US" smtClean="0"/>
              <a:t>7</a:t>
            </a:fld>
            <a:endParaRPr lang="en-US" dirty="0"/>
          </a:p>
        </p:txBody>
      </p:sp>
      <p:pic>
        <p:nvPicPr>
          <p:cNvPr id="5" name="Picture 4"/>
          <p:cNvPicPr>
            <a:picLocks noChangeAspect="1"/>
          </p:cNvPicPr>
          <p:nvPr/>
        </p:nvPicPr>
        <p:blipFill>
          <a:blip r:embed="rId2"/>
          <a:stretch>
            <a:fillRect/>
          </a:stretch>
        </p:blipFill>
        <p:spPr>
          <a:xfrm>
            <a:off x="1524000" y="1696035"/>
            <a:ext cx="6807208" cy="4842877"/>
          </a:xfrm>
          <a:prstGeom prst="rect">
            <a:avLst/>
          </a:prstGeom>
        </p:spPr>
      </p:pic>
    </p:spTree>
    <p:extLst>
      <p:ext uri="{BB962C8B-B14F-4D97-AF65-F5344CB8AC3E}">
        <p14:creationId xmlns:p14="http://schemas.microsoft.com/office/powerpoint/2010/main" val="21975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50CA1F-1AFF-4884-A728-F5B03FC5575D}" type="slidenum">
              <a:rPr lang="en-US" altLang="en-US" smtClean="0"/>
              <a:pPr>
                <a:defRPr/>
              </a:pPr>
              <a:t>8</a:t>
            </a:fld>
            <a:endParaRPr lang="en-US" altLang="en-US" dirty="0"/>
          </a:p>
        </p:txBody>
      </p:sp>
      <p:pic>
        <p:nvPicPr>
          <p:cNvPr id="3" name="Picture 2" descr="marketer scientist.tiff"/>
          <p:cNvPicPr>
            <a:picLocks noChangeAspect="1"/>
          </p:cNvPicPr>
          <p:nvPr/>
        </p:nvPicPr>
        <p:blipFill rotWithShape="1">
          <a:blip r:embed="rId2">
            <a:extLst>
              <a:ext uri="{28A0092B-C50C-407E-A947-70E740481C1C}">
                <a14:useLocalDpi xmlns:a14="http://schemas.microsoft.com/office/drawing/2010/main" val="0"/>
              </a:ext>
            </a:extLst>
          </a:blip>
          <a:srcRect b="10646"/>
          <a:stretch/>
        </p:blipFill>
        <p:spPr>
          <a:xfrm>
            <a:off x="424674" y="762000"/>
            <a:ext cx="8486582" cy="4953000"/>
          </a:xfrm>
          <a:prstGeom prst="rect">
            <a:avLst/>
          </a:prstGeom>
        </p:spPr>
      </p:pic>
      <p:sp>
        <p:nvSpPr>
          <p:cNvPr id="4" name="TextBox 3"/>
          <p:cNvSpPr txBox="1"/>
          <p:nvPr/>
        </p:nvSpPr>
        <p:spPr>
          <a:xfrm>
            <a:off x="718459" y="5774064"/>
            <a:ext cx="1636987" cy="261610"/>
          </a:xfrm>
          <a:prstGeom prst="rect">
            <a:avLst/>
          </a:prstGeom>
          <a:noFill/>
        </p:spPr>
        <p:txBody>
          <a:bodyPr wrap="none" rtlCol="0">
            <a:spAutoFit/>
          </a:bodyPr>
          <a:lstStyle/>
          <a:p>
            <a:r>
              <a:rPr lang="en-US" sz="1100" b="1" dirty="0"/>
              <a:t>Illustration:</a:t>
            </a:r>
            <a:r>
              <a:rPr lang="en-US" sz="1100" dirty="0"/>
              <a:t> Scott Brinker</a:t>
            </a:r>
          </a:p>
        </p:txBody>
      </p:sp>
    </p:spTree>
    <p:extLst>
      <p:ext uri="{BB962C8B-B14F-4D97-AF65-F5344CB8AC3E}">
        <p14:creationId xmlns:p14="http://schemas.microsoft.com/office/powerpoint/2010/main" val="12748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Trends to Watch</a:t>
            </a:r>
          </a:p>
        </p:txBody>
      </p:sp>
      <p:sp>
        <p:nvSpPr>
          <p:cNvPr id="3" name="Content Placeholder 2"/>
          <p:cNvSpPr>
            <a:spLocks noGrp="1"/>
          </p:cNvSpPr>
          <p:nvPr>
            <p:ph idx="1"/>
          </p:nvPr>
        </p:nvSpPr>
        <p:spPr/>
        <p:txBody>
          <a:bodyPr>
            <a:normAutofit/>
          </a:bodyPr>
          <a:lstStyle/>
          <a:p>
            <a:pPr>
              <a:spcBef>
                <a:spcPts val="1776"/>
              </a:spcBef>
            </a:pPr>
            <a:r>
              <a:rPr lang="en-US" sz="2400" b="0" dirty="0"/>
              <a:t>The continued rise of the empowered customer. </a:t>
            </a:r>
          </a:p>
          <a:p>
            <a:pPr>
              <a:spcBef>
                <a:spcPts val="1776"/>
              </a:spcBef>
            </a:pPr>
            <a:r>
              <a:rPr lang="en-US" sz="2400" b="0" dirty="0"/>
              <a:t>The emergence of mixed reality – virtual and augmented.</a:t>
            </a:r>
          </a:p>
          <a:p>
            <a:pPr>
              <a:spcBef>
                <a:spcPts val="1776"/>
              </a:spcBef>
            </a:pPr>
            <a:r>
              <a:rPr lang="en-US" sz="2400" b="0" dirty="0"/>
              <a:t>The impact of machine learning, artificial intelligence, and the Internet of Things (IoT) devices.</a:t>
            </a:r>
          </a:p>
          <a:p>
            <a:pPr>
              <a:spcBef>
                <a:spcPts val="1776"/>
              </a:spcBef>
            </a:pPr>
            <a:r>
              <a:rPr lang="en-US" sz="2400" b="0" dirty="0"/>
              <a:t>The inevitability of mobile-only customers.</a:t>
            </a:r>
          </a:p>
          <a:p>
            <a:pPr>
              <a:spcBef>
                <a:spcPts val="1776"/>
              </a:spcBef>
            </a:pPr>
            <a:r>
              <a:rPr lang="en-US" sz="2400" b="0" dirty="0"/>
              <a:t>Merging the art and science of marketing.</a:t>
            </a:r>
          </a:p>
        </p:txBody>
      </p:sp>
      <p:sp>
        <p:nvSpPr>
          <p:cNvPr id="4" name="Slide Number Placeholder 3"/>
          <p:cNvSpPr>
            <a:spLocks noGrp="1"/>
          </p:cNvSpPr>
          <p:nvPr>
            <p:ph type="sldNum" sz="quarter" idx="12"/>
          </p:nvPr>
        </p:nvSpPr>
        <p:spPr/>
        <p:txBody>
          <a:bodyPr/>
          <a:lstStyle/>
          <a:p>
            <a:fld id="{253E96ED-E837-4122-A203-69252ACE276D}" type="slidenum">
              <a:rPr lang="en-US" altLang="en-US" smtClean="0"/>
              <a:pPr/>
              <a:t>9</a:t>
            </a:fld>
            <a:endParaRPr lang="en-US" altLang="en-US" dirty="0"/>
          </a:p>
        </p:txBody>
      </p:sp>
    </p:spTree>
    <p:extLst>
      <p:ext uri="{BB962C8B-B14F-4D97-AF65-F5344CB8AC3E}">
        <p14:creationId xmlns:p14="http://schemas.microsoft.com/office/powerpoint/2010/main" val="23319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1890</Words>
  <Application>Microsoft Office PowerPoint</Application>
  <PresentationFormat>On-screen Show (4:3)</PresentationFormat>
  <Paragraphs>237</Paragraphs>
  <Slides>53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ＭＳ Ｐゴシック</vt:lpstr>
      <vt:lpstr>Arial</vt:lpstr>
      <vt:lpstr>Book Antiqua</vt:lpstr>
      <vt:lpstr>Bradley Hand ITC</vt:lpstr>
      <vt:lpstr>Calibri</vt:lpstr>
      <vt:lpstr>Calibri</vt:lpstr>
      <vt:lpstr>Calibri Light</vt:lpstr>
      <vt:lpstr>Century Gothic</vt:lpstr>
      <vt:lpstr>Mangal</vt:lpstr>
      <vt:lpstr>Wingdings</vt:lpstr>
      <vt:lpstr>Office Theme</vt:lpstr>
      <vt:lpstr>MarCom to MarTech:  Succeeding in 2018 and Beyond</vt:lpstr>
      <vt:lpstr>Being Digital</vt:lpstr>
      <vt:lpstr>PowerPoint Presentation</vt:lpstr>
      <vt:lpstr>What’s Driving the Change?</vt:lpstr>
      <vt:lpstr>Digital Health Adoption:   A Tipping Point</vt:lpstr>
      <vt:lpstr>The Arrival of MarTech</vt:lpstr>
      <vt:lpstr>PowerPoint Presentation</vt:lpstr>
      <vt:lpstr>PowerPoint Presentation</vt:lpstr>
      <vt:lpstr>Trends to Watch</vt:lpstr>
      <vt:lpstr>The Rise of the Empowered Consumer</vt:lpstr>
      <vt:lpstr>The retail world is learning healthcare faster than healthcare is learning retail. Rob Klein, Klein &amp; Partners</vt:lpstr>
      <vt:lpstr>Powerful, but frustrated</vt:lpstr>
      <vt:lpstr>Reviews -  The New Word-of-Mouth</vt:lpstr>
      <vt:lpstr>Convenience Over Location</vt:lpstr>
      <vt:lpstr>The Rise of the Machine</vt:lpstr>
      <vt:lpstr>The New Marketing Currency</vt:lpstr>
      <vt:lpstr>By 2020</vt:lpstr>
      <vt:lpstr>AI in Marketing</vt:lpstr>
      <vt:lpstr>Avalanche of Connected Devices</vt:lpstr>
      <vt:lpstr>IoT</vt:lpstr>
      <vt:lpstr>The Future is Now</vt:lpstr>
      <vt:lpstr>The Inevitability of the Mobile- Only Customer</vt:lpstr>
      <vt:lpstr>Mobile is Core to Our Lives</vt:lpstr>
      <vt:lpstr>Mobile does not mean an app</vt:lpstr>
      <vt:lpstr>Think Mobile First</vt:lpstr>
      <vt:lpstr>Balancing the Art and Science of Marketing</vt:lpstr>
      <vt:lpstr>Digital Transformation of Marketing</vt:lpstr>
      <vt:lpstr>It is a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Thoughts</vt:lpstr>
      <vt:lpstr>PowerPoint Presentation</vt:lpstr>
      <vt:lpstr>The Practice of Marketing is  Forever Changed </vt:lpstr>
      <vt:lpstr>Cultural &amp; Structural Issues Pose the Biggest Challenges for Marketers</vt:lpstr>
      <vt:lpstr>New Areas of Expertise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Crews</dc:creator>
  <cp:lastModifiedBy>Mike Schneider</cp:lastModifiedBy>
  <cp:revision>28</cp:revision>
  <dcterms:created xsi:type="dcterms:W3CDTF">2015-08-20T15:33:02Z</dcterms:created>
  <dcterms:modified xsi:type="dcterms:W3CDTF">2018-03-21T00:10:15Z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